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_rels/notesSlide1.xml.rels" ContentType="application/vnd.openxmlformats-package.relationships+xml"/>
  <Override PartName="/ppt/notesSlides/notesSlide1.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xml.rels" ContentType="application/vnd.openxmlformats-package.relationships+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43891200" cy="21945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7400" spc="-1" strike="noStrike">
                <a:solidFill>
                  <a:srgbClr val="000000"/>
                </a:solidFill>
                <a:latin typeface="Calibri"/>
              </a:rPr>
              <a:t>Click to move the slide</a:t>
            </a:r>
            <a:endParaRPr b="0" lang="en-US" sz="7400" spc="-1" strike="noStrike">
              <a:solidFill>
                <a:srgbClr val="000000"/>
              </a:solidFill>
              <a:latin typeface="Calibri"/>
            </a:endParaRPr>
          </a:p>
        </p:txBody>
      </p:sp>
      <p:sp>
        <p:nvSpPr>
          <p:cNvPr id="6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6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6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6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6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CE7BCD7-2BB3-4927-919C-4348068E868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ldImg"/>
          </p:nvPr>
        </p:nvSpPr>
        <p:spPr>
          <a:xfrm>
            <a:off x="0" y="685800"/>
            <a:ext cx="6857640" cy="3428640"/>
          </a:xfrm>
          <a:prstGeom prst="rect">
            <a:avLst/>
          </a:prstGeom>
        </p:spPr>
      </p:sp>
      <p:sp>
        <p:nvSpPr>
          <p:cNvPr id="96" name="PlaceHolder 2"/>
          <p:cNvSpPr>
            <a:spLocks noGrp="1"/>
          </p:cNvSpPr>
          <p:nvPr>
            <p:ph type="body"/>
          </p:nvPr>
        </p:nvSpPr>
        <p:spPr>
          <a:xfrm>
            <a:off x="685800" y="4343400"/>
            <a:ext cx="5486040" cy="4114440"/>
          </a:xfrm>
          <a:prstGeom prst="rect">
            <a:avLst/>
          </a:prstGeom>
        </p:spPr>
        <p:txBody>
          <a:bodyPr>
            <a:normAutofit/>
          </a:bodyPr>
          <a:p>
            <a:endParaRPr b="0" lang="en-US" sz="2000" spc="-1" strike="noStrike">
              <a:latin typeface="Arial"/>
            </a:endParaRPr>
          </a:p>
        </p:txBody>
      </p:sp>
      <p:sp>
        <p:nvSpPr>
          <p:cNvPr id="9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76454469-D776-4EEB-BCFA-9D6601A18F9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49" name="PlaceHolder 2"/>
          <p:cNvSpPr>
            <a:spLocks noGrp="1"/>
          </p:cNvSpPr>
          <p:nvPr>
            <p:ph type="body"/>
          </p:nvPr>
        </p:nvSpPr>
        <p:spPr>
          <a:xfrm>
            <a:off x="474840" y="11021040"/>
            <a:ext cx="8290440" cy="6158520"/>
          </a:xfrm>
          <a:prstGeom prst="rect">
            <a:avLst/>
          </a:prstGeom>
        </p:spPr>
        <p:txBody>
          <a:bodyPr lIns="0" rIns="0" tIns="0" bIns="0">
            <a:normAutofit/>
          </a:bodyPr>
          <a:p>
            <a:endParaRPr b="0" lang="en-US" sz="13200" spc="-1" strike="noStrike">
              <a:solidFill>
                <a:srgbClr val="000000"/>
              </a:solidFill>
              <a:latin typeface="Calibri"/>
            </a:endParaRPr>
          </a:p>
        </p:txBody>
      </p:sp>
      <p:sp>
        <p:nvSpPr>
          <p:cNvPr id="50" name="PlaceHolder 3"/>
          <p:cNvSpPr>
            <a:spLocks noGrp="1"/>
          </p:cNvSpPr>
          <p:nvPr>
            <p:ph type="body"/>
          </p:nvPr>
        </p:nvSpPr>
        <p:spPr>
          <a:xfrm>
            <a:off x="474840" y="17764920"/>
            <a:ext cx="8290440" cy="6158520"/>
          </a:xfrm>
          <a:prstGeom prst="rect">
            <a:avLst/>
          </a:prstGeom>
        </p:spPr>
        <p:txBody>
          <a:bodyPr lIns="0" rIns="0" tIns="0" bIns="0">
            <a:normAutofit/>
          </a:bodyPr>
          <a:p>
            <a:endParaRPr b="0" lang="en-US" sz="132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52" name="PlaceHolder 2"/>
          <p:cNvSpPr>
            <a:spLocks noGrp="1"/>
          </p:cNvSpPr>
          <p:nvPr>
            <p:ph type="body"/>
          </p:nvPr>
        </p:nvSpPr>
        <p:spPr>
          <a:xfrm>
            <a:off x="47484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53" name="PlaceHolder 3"/>
          <p:cNvSpPr>
            <a:spLocks noGrp="1"/>
          </p:cNvSpPr>
          <p:nvPr>
            <p:ph type="body"/>
          </p:nvPr>
        </p:nvSpPr>
        <p:spPr>
          <a:xfrm>
            <a:off x="472320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54" name="PlaceHolder 4"/>
          <p:cNvSpPr>
            <a:spLocks noGrp="1"/>
          </p:cNvSpPr>
          <p:nvPr>
            <p:ph type="body"/>
          </p:nvPr>
        </p:nvSpPr>
        <p:spPr>
          <a:xfrm>
            <a:off x="474840" y="1776492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55" name="PlaceHolder 5"/>
          <p:cNvSpPr>
            <a:spLocks noGrp="1"/>
          </p:cNvSpPr>
          <p:nvPr>
            <p:ph type="body"/>
          </p:nvPr>
        </p:nvSpPr>
        <p:spPr>
          <a:xfrm>
            <a:off x="4723200" y="1776492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57" name="PlaceHolder 2"/>
          <p:cNvSpPr>
            <a:spLocks noGrp="1"/>
          </p:cNvSpPr>
          <p:nvPr>
            <p:ph type="body"/>
          </p:nvPr>
        </p:nvSpPr>
        <p:spPr>
          <a:xfrm>
            <a:off x="474840" y="1102104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
        <p:nvSpPr>
          <p:cNvPr id="58" name="PlaceHolder 3"/>
          <p:cNvSpPr>
            <a:spLocks noGrp="1"/>
          </p:cNvSpPr>
          <p:nvPr>
            <p:ph type="body"/>
          </p:nvPr>
        </p:nvSpPr>
        <p:spPr>
          <a:xfrm>
            <a:off x="3278160" y="1102104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
        <p:nvSpPr>
          <p:cNvPr id="59" name="PlaceHolder 4"/>
          <p:cNvSpPr>
            <a:spLocks noGrp="1"/>
          </p:cNvSpPr>
          <p:nvPr>
            <p:ph type="body"/>
          </p:nvPr>
        </p:nvSpPr>
        <p:spPr>
          <a:xfrm>
            <a:off x="6081480" y="1102104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
        <p:nvSpPr>
          <p:cNvPr id="60" name="PlaceHolder 5"/>
          <p:cNvSpPr>
            <a:spLocks noGrp="1"/>
          </p:cNvSpPr>
          <p:nvPr>
            <p:ph type="body"/>
          </p:nvPr>
        </p:nvSpPr>
        <p:spPr>
          <a:xfrm>
            <a:off x="474840" y="1776492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
        <p:nvSpPr>
          <p:cNvPr id="61" name="PlaceHolder 6"/>
          <p:cNvSpPr>
            <a:spLocks noGrp="1"/>
          </p:cNvSpPr>
          <p:nvPr>
            <p:ph type="body"/>
          </p:nvPr>
        </p:nvSpPr>
        <p:spPr>
          <a:xfrm>
            <a:off x="3278160" y="1776492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
        <p:nvSpPr>
          <p:cNvPr id="62" name="PlaceHolder 7"/>
          <p:cNvSpPr>
            <a:spLocks noGrp="1"/>
          </p:cNvSpPr>
          <p:nvPr>
            <p:ph type="body"/>
          </p:nvPr>
        </p:nvSpPr>
        <p:spPr>
          <a:xfrm>
            <a:off x="6081480" y="17764920"/>
            <a:ext cx="2669400" cy="6158520"/>
          </a:xfrm>
          <a:prstGeom prst="rect">
            <a:avLst/>
          </a:prstGeom>
        </p:spPr>
        <p:txBody>
          <a:bodyPr lIns="0" rIns="0" tIns="0" bIns="0">
            <a:normAutofit fontScale="23000"/>
          </a:bodyPr>
          <a:p>
            <a:endParaRPr b="0" lang="en-US" sz="1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28" name="PlaceHolder 2"/>
          <p:cNvSpPr>
            <a:spLocks noGrp="1"/>
          </p:cNvSpPr>
          <p:nvPr>
            <p:ph type="subTitle"/>
          </p:nvPr>
        </p:nvSpPr>
        <p:spPr>
          <a:xfrm>
            <a:off x="474840" y="11021040"/>
            <a:ext cx="8290440" cy="12911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30" name="PlaceHolder 2"/>
          <p:cNvSpPr>
            <a:spLocks noGrp="1"/>
          </p:cNvSpPr>
          <p:nvPr>
            <p:ph type="body"/>
          </p:nvPr>
        </p:nvSpPr>
        <p:spPr>
          <a:xfrm>
            <a:off x="474840" y="11021040"/>
            <a:ext cx="8290440" cy="12911040"/>
          </a:xfrm>
          <a:prstGeom prst="rect">
            <a:avLst/>
          </a:prstGeom>
        </p:spPr>
        <p:txBody>
          <a:bodyPr lIns="0" rIns="0" tIns="0" bIns="0">
            <a:normAutofit/>
          </a:bodyPr>
          <a:p>
            <a:endParaRPr b="0" lang="en-US" sz="1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32" name="PlaceHolder 2"/>
          <p:cNvSpPr>
            <a:spLocks noGrp="1"/>
          </p:cNvSpPr>
          <p:nvPr>
            <p:ph type="body"/>
          </p:nvPr>
        </p:nvSpPr>
        <p:spPr>
          <a:xfrm>
            <a:off x="474840" y="11021040"/>
            <a:ext cx="4045680" cy="12911040"/>
          </a:xfrm>
          <a:prstGeom prst="rect">
            <a:avLst/>
          </a:prstGeom>
        </p:spPr>
        <p:txBody>
          <a:bodyPr lIns="0" rIns="0" tIns="0" bIns="0">
            <a:normAutofit/>
          </a:bodyPr>
          <a:p>
            <a:endParaRPr b="0" lang="en-US" sz="13200" spc="-1" strike="noStrike">
              <a:solidFill>
                <a:srgbClr val="000000"/>
              </a:solidFill>
              <a:latin typeface="Calibri"/>
            </a:endParaRPr>
          </a:p>
        </p:txBody>
      </p:sp>
      <p:sp>
        <p:nvSpPr>
          <p:cNvPr id="33" name="PlaceHolder 3"/>
          <p:cNvSpPr>
            <a:spLocks noGrp="1"/>
          </p:cNvSpPr>
          <p:nvPr>
            <p:ph type="body"/>
          </p:nvPr>
        </p:nvSpPr>
        <p:spPr>
          <a:xfrm>
            <a:off x="4723200" y="11021040"/>
            <a:ext cx="4045680" cy="12911040"/>
          </a:xfrm>
          <a:prstGeom prst="rect">
            <a:avLst/>
          </a:prstGeom>
        </p:spPr>
        <p:txBody>
          <a:bodyPr lIns="0" rIns="0" tIns="0" bIns="0">
            <a:normAutofit/>
          </a:bodyPr>
          <a:p>
            <a:endParaRPr b="0" lang="en-US" sz="132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 name="PlaceHolder 1"/>
          <p:cNvSpPr>
            <a:spLocks noGrp="1"/>
          </p:cNvSpPr>
          <p:nvPr>
            <p:ph type="subTitle"/>
          </p:nvPr>
        </p:nvSpPr>
        <p:spPr>
          <a:xfrm>
            <a:off x="2194560" y="875520"/>
            <a:ext cx="39501720" cy="169873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37" name="PlaceHolder 2"/>
          <p:cNvSpPr>
            <a:spLocks noGrp="1"/>
          </p:cNvSpPr>
          <p:nvPr>
            <p:ph type="body"/>
          </p:nvPr>
        </p:nvSpPr>
        <p:spPr>
          <a:xfrm>
            <a:off x="47484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38" name="PlaceHolder 3"/>
          <p:cNvSpPr>
            <a:spLocks noGrp="1"/>
          </p:cNvSpPr>
          <p:nvPr>
            <p:ph type="body"/>
          </p:nvPr>
        </p:nvSpPr>
        <p:spPr>
          <a:xfrm>
            <a:off x="4723200" y="11021040"/>
            <a:ext cx="4045680" cy="12911040"/>
          </a:xfrm>
          <a:prstGeom prst="rect">
            <a:avLst/>
          </a:prstGeom>
        </p:spPr>
        <p:txBody>
          <a:bodyPr lIns="0" rIns="0" tIns="0" bIns="0">
            <a:normAutofit/>
          </a:bodyPr>
          <a:p>
            <a:endParaRPr b="0" lang="en-US" sz="13200" spc="-1" strike="noStrike">
              <a:solidFill>
                <a:srgbClr val="000000"/>
              </a:solidFill>
              <a:latin typeface="Calibri"/>
            </a:endParaRPr>
          </a:p>
        </p:txBody>
      </p:sp>
      <p:sp>
        <p:nvSpPr>
          <p:cNvPr id="39" name="PlaceHolder 4"/>
          <p:cNvSpPr>
            <a:spLocks noGrp="1"/>
          </p:cNvSpPr>
          <p:nvPr>
            <p:ph type="body"/>
          </p:nvPr>
        </p:nvSpPr>
        <p:spPr>
          <a:xfrm>
            <a:off x="474840" y="1776492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41" name="PlaceHolder 2"/>
          <p:cNvSpPr>
            <a:spLocks noGrp="1"/>
          </p:cNvSpPr>
          <p:nvPr>
            <p:ph type="body"/>
          </p:nvPr>
        </p:nvSpPr>
        <p:spPr>
          <a:xfrm>
            <a:off x="474840" y="11021040"/>
            <a:ext cx="4045680" cy="12911040"/>
          </a:xfrm>
          <a:prstGeom prst="rect">
            <a:avLst/>
          </a:prstGeom>
        </p:spPr>
        <p:txBody>
          <a:bodyPr lIns="0" rIns="0" tIns="0" bIns="0">
            <a:normAutofit/>
          </a:bodyPr>
          <a:p>
            <a:endParaRPr b="0" lang="en-US" sz="13200" spc="-1" strike="noStrike">
              <a:solidFill>
                <a:srgbClr val="000000"/>
              </a:solidFill>
              <a:latin typeface="Calibri"/>
            </a:endParaRPr>
          </a:p>
        </p:txBody>
      </p:sp>
      <p:sp>
        <p:nvSpPr>
          <p:cNvPr id="42" name="PlaceHolder 3"/>
          <p:cNvSpPr>
            <a:spLocks noGrp="1"/>
          </p:cNvSpPr>
          <p:nvPr>
            <p:ph type="body"/>
          </p:nvPr>
        </p:nvSpPr>
        <p:spPr>
          <a:xfrm>
            <a:off x="472320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43" name="PlaceHolder 4"/>
          <p:cNvSpPr>
            <a:spLocks noGrp="1"/>
          </p:cNvSpPr>
          <p:nvPr>
            <p:ph type="body"/>
          </p:nvPr>
        </p:nvSpPr>
        <p:spPr>
          <a:xfrm>
            <a:off x="4723200" y="1776492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194560" y="875520"/>
            <a:ext cx="39501720" cy="3664440"/>
          </a:xfrm>
          <a:prstGeom prst="rect">
            <a:avLst/>
          </a:prstGeom>
        </p:spPr>
        <p:txBody>
          <a:bodyPr lIns="0" rIns="0" tIns="0" bIns="0" anchor="ctr">
            <a:noAutofit/>
          </a:bodyPr>
          <a:p>
            <a:endParaRPr b="0" lang="en-US" sz="7400" spc="-1" strike="noStrike">
              <a:solidFill>
                <a:srgbClr val="000000"/>
              </a:solidFill>
              <a:latin typeface="Calibri"/>
            </a:endParaRPr>
          </a:p>
        </p:txBody>
      </p:sp>
      <p:sp>
        <p:nvSpPr>
          <p:cNvPr id="45" name="PlaceHolder 2"/>
          <p:cNvSpPr>
            <a:spLocks noGrp="1"/>
          </p:cNvSpPr>
          <p:nvPr>
            <p:ph type="body"/>
          </p:nvPr>
        </p:nvSpPr>
        <p:spPr>
          <a:xfrm>
            <a:off x="47484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46" name="PlaceHolder 3"/>
          <p:cNvSpPr>
            <a:spLocks noGrp="1"/>
          </p:cNvSpPr>
          <p:nvPr>
            <p:ph type="body"/>
          </p:nvPr>
        </p:nvSpPr>
        <p:spPr>
          <a:xfrm>
            <a:off x="4723200" y="11021040"/>
            <a:ext cx="4045680" cy="6158520"/>
          </a:xfrm>
          <a:prstGeom prst="rect">
            <a:avLst/>
          </a:prstGeom>
        </p:spPr>
        <p:txBody>
          <a:bodyPr lIns="0" rIns="0" tIns="0" bIns="0">
            <a:normAutofit fontScale="69000"/>
          </a:bodyPr>
          <a:p>
            <a:endParaRPr b="0" lang="en-US" sz="13200" spc="-1" strike="noStrike">
              <a:solidFill>
                <a:srgbClr val="000000"/>
              </a:solidFill>
              <a:latin typeface="Calibri"/>
            </a:endParaRPr>
          </a:p>
        </p:txBody>
      </p:sp>
      <p:sp>
        <p:nvSpPr>
          <p:cNvPr id="47" name="PlaceHolder 4"/>
          <p:cNvSpPr>
            <a:spLocks noGrp="1"/>
          </p:cNvSpPr>
          <p:nvPr>
            <p:ph type="body"/>
          </p:nvPr>
        </p:nvSpPr>
        <p:spPr>
          <a:xfrm>
            <a:off x="474840" y="17764920"/>
            <a:ext cx="8290440" cy="6158520"/>
          </a:xfrm>
          <a:prstGeom prst="rect">
            <a:avLst/>
          </a:prstGeom>
        </p:spPr>
        <p:txBody>
          <a:bodyPr lIns="0" rIns="0" tIns="0" bIns="0">
            <a:normAutofit/>
          </a:bodyPr>
          <a:p>
            <a:endParaRPr b="0" lang="en-US" sz="1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www.posterpresentations.com/how-to-change-the-research-poster-template-colors.html" TargetMode="External"/><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0" name="Table 1"/>
          <p:cNvGraphicFramePr/>
          <p:nvPr/>
        </p:nvGraphicFramePr>
        <p:xfrm>
          <a:off x="-6404760" y="23400"/>
          <a:ext cx="6099480" cy="21945240"/>
        </p:xfrm>
        <a:graphic>
          <a:graphicData uri="http://schemas.openxmlformats.org/drawingml/2006/table">
            <a:tbl>
              <a:tblPr/>
              <a:tblGrid>
                <a:gridCol w="2615400"/>
                <a:gridCol w="3484080"/>
              </a:tblGrid>
              <a:tr h="849240">
                <a:tc gridSpan="2">
                  <a:txBody>
                    <a:bodyPr lIns="182880" tIns="137160">
                      <a:noAutofit/>
                    </a:bodyPr>
                    <a:p>
                      <a:pPr algn="ctr">
                        <a:lnSpc>
                          <a:spcPct val="100000"/>
                        </a:lnSpc>
                        <a:tabLst>
                          <a:tab algn="l" pos="0"/>
                        </a:tabLst>
                      </a:pPr>
                      <a:r>
                        <a:rPr b="0" lang="en-US" sz="2400" spc="599" strike="noStrike">
                          <a:solidFill>
                            <a:srgbClr val="1f3a4e"/>
                          </a:solidFill>
                          <a:latin typeface="Arial Black"/>
                        </a:rPr>
                        <a:t>QUICK START GUIDE</a:t>
                      </a:r>
                      <a:br/>
                      <a:r>
                        <a:rPr b="1" lang="en-US" sz="1800" spc="-1" strike="noStrike">
                          <a:solidFill>
                            <a:srgbClr val="ff0000"/>
                          </a:solidFill>
                          <a:latin typeface="Trebuchet MS"/>
                        </a:rPr>
                        <a:t>(THIS SIDEBAR WILL NOT PRINT)</a:t>
                      </a:r>
                      <a:endParaRPr b="0" lang="en-US" sz="1800" spc="-1" strike="noStrike">
                        <a:latin typeface="Arial"/>
                      </a:endParaRPr>
                    </a:p>
                  </a:txBody>
                  <a:tcPr marL="182880" marR="91440">
                    <a:lnL w="12240">
                      <a:solidFill>
                        <a:srgbClr val="ffffff"/>
                      </a:solidFill>
                    </a:lnL>
                    <a:lnR w="12240">
                      <a:solidFill>
                        <a:srgbClr val="ffffff"/>
                      </a:solidFill>
                    </a:lnR>
                    <a:lnT w="12240">
                      <a:solidFill>
                        <a:srgbClr val="ffffff"/>
                      </a:solidFill>
                    </a:lnT>
                    <a:lnB w="38160">
                      <a:solidFill>
                        <a:srgbClr val="ffffff"/>
                      </a:solidFill>
                    </a:lnB>
                    <a:solidFill>
                      <a:srgbClr val="ffc000"/>
                    </a:solidFill>
                  </a:tcPr>
                </a:tc>
                <a:tc hMerge="1">
                  <a:tcPr marL="90000" marR="90000">
                    <a:solidFill>
                      <a:srgbClr val="729fcf"/>
                    </a:solidFill>
                  </a:tcPr>
                </a:tc>
              </a:tr>
              <a:tr h="2611440">
                <a:tc gridSpan="2">
                  <a:txBody>
                    <a:bodyPr lIns="182880" tIns="137160">
                      <a:noAutofit/>
                    </a:bodyPr>
                    <a:p>
                      <a:pPr>
                        <a:lnSpc>
                          <a:spcPct val="100000"/>
                        </a:lnSpc>
                      </a:pPr>
                      <a:r>
                        <a:rPr b="0" lang="en-US" sz="1400" spc="-1" strike="noStrike">
                          <a:solidFill>
                            <a:srgbClr val="d9d9d9"/>
                          </a:solidFill>
                          <a:latin typeface="Arial"/>
                        </a:rPr>
                        <a:t>This PowerPoint template produces a </a:t>
                      </a:r>
                      <a:r>
                        <a:rPr b="1" lang="en-US" sz="1400" spc="-1" strike="noStrike">
                          <a:solidFill>
                            <a:srgbClr val="ffc000"/>
                          </a:solidFill>
                          <a:latin typeface="Arial"/>
                        </a:rPr>
                        <a:t>48x96”</a:t>
                      </a:r>
                      <a:r>
                        <a:rPr b="0" lang="en-US" sz="1400" spc="-1" strike="noStrike">
                          <a:solidFill>
                            <a:srgbClr val="ffc000"/>
                          </a:solidFill>
                          <a:latin typeface="Arial"/>
                        </a:rPr>
                        <a:t> </a:t>
                      </a:r>
                      <a:r>
                        <a:rPr b="0" lang="en-US" sz="1400" spc="-1" strike="noStrike">
                          <a:solidFill>
                            <a:srgbClr val="d9d9d9"/>
                          </a:solidFill>
                          <a:latin typeface="Arial"/>
                        </a:rPr>
                        <a:t>presentation poster. You can use it to create your research poster by placing your title, subtitle, text, tables, charts and photos.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d9d9d9"/>
                          </a:solidFill>
                          <a:latin typeface="Arial"/>
                        </a:rPr>
                        <a:t>We provide a series of online tutorials that will guide you through the poster design process and answer your poster production questions. For complete template tutorials, go online to </a:t>
                      </a:r>
                      <a:r>
                        <a:rPr b="0" lang="en-US" sz="1400" spc="-1" strike="noStrike">
                          <a:solidFill>
                            <a:srgbClr val="ffc000"/>
                          </a:solidFill>
                          <a:latin typeface="Arial"/>
                        </a:rPr>
                        <a:t>PosterPresentations.com</a:t>
                      </a:r>
                      <a:r>
                        <a:rPr b="0" lang="en-US" sz="1400" spc="-1" strike="noStrike">
                          <a:solidFill>
                            <a:srgbClr val="d9d9d9"/>
                          </a:solidFill>
                          <a:latin typeface="Arial"/>
                        </a:rPr>
                        <a:t> and click on the  </a:t>
                      </a:r>
                      <a:r>
                        <a:rPr b="0" lang="en-US" sz="1400" spc="-1" strike="noStrike">
                          <a:solidFill>
                            <a:srgbClr val="ffc000"/>
                          </a:solidFill>
                          <a:latin typeface="Arial"/>
                        </a:rPr>
                        <a:t>HELP DESK</a:t>
                      </a:r>
                      <a:r>
                        <a:rPr b="0" lang="en-US" sz="1400" spc="-1" strike="noStrike">
                          <a:solidFill>
                            <a:srgbClr val="d9d9d9"/>
                          </a:solidFill>
                          <a:latin typeface="Arial"/>
                        </a:rPr>
                        <a:t> tab.</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d9d9d9"/>
                          </a:solidFill>
                          <a:latin typeface="Arial"/>
                        </a:rPr>
                        <a:t>To print your poster using our same-day professional printing service, go online to </a:t>
                      </a:r>
                      <a:r>
                        <a:rPr b="0" lang="en-US" sz="1400" spc="-1" strike="noStrike">
                          <a:solidFill>
                            <a:srgbClr val="ffc000"/>
                          </a:solidFill>
                          <a:latin typeface="Arial"/>
                        </a:rPr>
                        <a:t>PosterPresentations.com</a:t>
                      </a:r>
                      <a:r>
                        <a:rPr b="0" lang="en-US" sz="1400" spc="-1" strike="noStrike">
                          <a:solidFill>
                            <a:srgbClr val="d9d9d9"/>
                          </a:solidFill>
                          <a:latin typeface="Arial"/>
                        </a:rPr>
                        <a:t> and click on "</a:t>
                      </a:r>
                      <a:r>
                        <a:rPr b="0" lang="en-US" sz="1400" spc="-1" strike="noStrike">
                          <a:solidFill>
                            <a:srgbClr val="ffc000"/>
                          </a:solidFill>
                          <a:latin typeface="Arial"/>
                        </a:rPr>
                        <a:t>Order your poster</a:t>
                      </a:r>
                      <a:r>
                        <a:rPr b="0" lang="en-US" sz="1400" spc="-1" strike="noStrike">
                          <a:solidFill>
                            <a:srgbClr val="d9d9d9"/>
                          </a:solidFill>
                          <a:latin typeface="Arial"/>
                        </a:rPr>
                        <a:t>".</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r>
              <a:tr h="3115080">
                <a:tc>
                  <a:txBody>
                    <a:bodyPr>
                      <a:noAutofit/>
                    </a:bodyP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0" lang="en-US" sz="1400" spc="-1" strike="noStrike">
                          <a:solidFill>
                            <a:srgbClr val="ffffff"/>
                          </a:solidFill>
                          <a:latin typeface="Arial"/>
                        </a:rPr>
                        <a:t>This is a template for a</a:t>
                      </a:r>
                      <a:endParaRPr b="0" lang="en-US" sz="1400" spc="-1" strike="noStrike">
                        <a:latin typeface="Arial"/>
                      </a:endParaRPr>
                    </a:p>
                    <a:p>
                      <a:pPr algn="ctr">
                        <a:lnSpc>
                          <a:spcPct val="100000"/>
                        </a:lnSpc>
                      </a:pPr>
                      <a:r>
                        <a:rPr b="0" lang="en-US" sz="1400" spc="-1" strike="noStrike">
                          <a:solidFill>
                            <a:srgbClr val="ffffff"/>
                          </a:solidFill>
                          <a:latin typeface="Arial"/>
                        </a:rPr>
                        <a:t>presentation poster </a:t>
                      </a:r>
                      <a:br/>
                      <a:r>
                        <a:rPr b="1" lang="en-US" sz="2400" spc="-1" strike="noStrike">
                          <a:solidFill>
                            <a:srgbClr val="ffc000"/>
                          </a:solidFill>
                          <a:latin typeface="Arial"/>
                        </a:rPr>
                        <a:t>48 inches tall</a:t>
                      </a:r>
                      <a:br/>
                      <a:r>
                        <a:rPr b="1" lang="en-US" sz="2400" spc="-1" strike="noStrike">
                          <a:solidFill>
                            <a:srgbClr val="ffc000"/>
                          </a:solidFill>
                          <a:latin typeface="Arial"/>
                        </a:rPr>
                        <a:t>by</a:t>
                      </a:r>
                      <a:br/>
                      <a:r>
                        <a:rPr b="1" lang="en-US" sz="2400" spc="-1" strike="noStrike">
                          <a:solidFill>
                            <a:srgbClr val="ffc000"/>
                          </a:solidFill>
                          <a:latin typeface="Arial"/>
                        </a:rPr>
                        <a:t>96 inches wide</a:t>
                      </a:r>
                      <a:br/>
                      <a:endParaRPr b="0" lang="en-US" sz="2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a:txBody>
                    <a:bodyPr lIns="182880" tIns="137160">
                      <a:noAutofit/>
                    </a:bodyPr>
                    <a:p>
                      <a:pPr>
                        <a:lnSpc>
                          <a:spcPct val="100000"/>
                        </a:lnSpc>
                        <a:tabLst>
                          <a:tab algn="l" pos="0"/>
                        </a:tabLst>
                      </a:pPr>
                      <a:r>
                        <a:rPr b="1" lang="en-US" sz="1600" spc="-1" strike="noStrike">
                          <a:solidFill>
                            <a:srgbClr val="ffc000"/>
                          </a:solidFill>
                          <a:latin typeface="Arial"/>
                        </a:rPr>
                        <a:t>Important: </a:t>
                      </a:r>
                      <a:br/>
                      <a:r>
                        <a:rPr b="1" lang="en-US" sz="1600" spc="-1" strike="noStrike">
                          <a:solidFill>
                            <a:srgbClr val="ffc000"/>
                          </a:solidFill>
                          <a:latin typeface="Arial"/>
                        </a:rPr>
                        <a:t>Check the template size</a:t>
                      </a:r>
                      <a:br/>
                      <a:r>
                        <a:rPr b="0" lang="en-US" sz="1400" spc="-1" strike="noStrike">
                          <a:solidFill>
                            <a:srgbClr val="d9d9d9"/>
                          </a:solidFill>
                          <a:latin typeface="Arial"/>
                        </a:rPr>
                        <a:t>Before you start working on your poster and to avoid printing problems check that you have downloaded and that you are using the correct size template for your poster presentation.</a:t>
                      </a:r>
                      <a:br/>
                      <a:r>
                        <a:rPr b="0" lang="en-US" sz="1400" spc="-1" strike="noStrike">
                          <a:solidFill>
                            <a:srgbClr val="d9d9d9"/>
                          </a:solidFill>
                          <a:latin typeface="Arial"/>
                        </a:rPr>
                        <a:t>This template can also be printed at the following sizes without distortion and without any additional formatting:</a:t>
                      </a:r>
                      <a:br/>
                      <a:r>
                        <a:rPr b="0" lang="en-US" sz="1400" spc="-1" strike="noStrike">
                          <a:solidFill>
                            <a:srgbClr val="ffc000"/>
                          </a:solidFill>
                          <a:latin typeface="Arial"/>
                        </a:rPr>
                        <a:t>24 tall x 48 wide</a:t>
                      </a:r>
                      <a:br/>
                      <a:r>
                        <a:rPr b="0" lang="en-US" sz="1400" spc="-1" strike="noStrike">
                          <a:solidFill>
                            <a:srgbClr val="ffc000"/>
                          </a:solidFill>
                          <a:latin typeface="Arial"/>
                        </a:rPr>
                        <a:t>42 tall x 84 wide</a:t>
                      </a:r>
                      <a:br/>
                      <a:r>
                        <a:rPr b="0" lang="en-US" sz="1400" spc="-1" strike="noStrike">
                          <a:solidFill>
                            <a:srgbClr val="ffc000"/>
                          </a:solidFill>
                          <a:latin typeface="Arial"/>
                        </a:rPr>
                        <a:t>36 tall x 72 wide</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r>
              <a:tr h="3052080">
                <a:tc>
                  <a:tcPr marL="9144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2"/>
                      <a:stretch>
                        <a:fillRect/>
                      </a:stretch>
                    </a:blipFill>
                  </a:tcPr>
                </a:tc>
                <a:tc>
                  <a:txBody>
                    <a:bodyPr lIns="182880" tIns="137160">
                      <a:noAutofit/>
                    </a:bodyPr>
                    <a:p>
                      <a:pPr>
                        <a:lnSpc>
                          <a:spcPct val="100000"/>
                        </a:lnSpc>
                      </a:pPr>
                      <a:r>
                        <a:rPr b="1" lang="en-US" sz="1600" spc="-1" strike="noStrike">
                          <a:solidFill>
                            <a:srgbClr val="ffc000"/>
                          </a:solidFill>
                          <a:latin typeface="Arial"/>
                        </a:rPr>
                        <a:t>How to </a:t>
                      </a:r>
                      <a:r>
                        <a:rPr b="1" lang="en-US" sz="2800" spc="-1" strike="noStrike">
                          <a:solidFill>
                            <a:srgbClr val="ffc000"/>
                          </a:solidFill>
                          <a:latin typeface="Arial"/>
                        </a:rPr>
                        <a:t>Zoom in </a:t>
                      </a:r>
                      <a:r>
                        <a:rPr b="1" lang="en-US" sz="1600" spc="-1" strike="noStrike">
                          <a:solidFill>
                            <a:srgbClr val="ffc000"/>
                          </a:solidFill>
                          <a:latin typeface="Arial"/>
                        </a:rPr>
                        <a:t>and </a:t>
                      </a:r>
                      <a:r>
                        <a:rPr b="1" lang="en-US" sz="1200" spc="-1" strike="noStrike">
                          <a:solidFill>
                            <a:srgbClr val="ffc000"/>
                          </a:solidFill>
                          <a:latin typeface="Arial"/>
                        </a:rPr>
                        <a:t>out</a:t>
                      </a:r>
                      <a:endParaRPr b="0" lang="en-US" sz="1200" spc="-1" strike="noStrike">
                        <a:latin typeface="Arial"/>
                      </a:endParaRPr>
                    </a:p>
                    <a:p>
                      <a:pPr>
                        <a:lnSpc>
                          <a:spcPct val="100000"/>
                        </a:lnSpc>
                      </a:pPr>
                      <a:r>
                        <a:rPr b="0" lang="en-US" sz="1400" spc="-1" strike="noStrike">
                          <a:solidFill>
                            <a:srgbClr val="d9d9d9"/>
                          </a:solidFill>
                          <a:latin typeface="Arial"/>
                        </a:rPr>
                        <a:t>Use the PowerPoint zoom tool to adjust the screen magnification to view comfortably. PowerPoint provides 2 ways to zoom: </a:t>
                      </a:r>
                      <a:br/>
                      <a:r>
                        <a:rPr b="0" lang="en-US" sz="1400" spc="-1" strike="noStrike">
                          <a:solidFill>
                            <a:srgbClr val="ffc000"/>
                          </a:solidFill>
                          <a:latin typeface="Arial"/>
                        </a:rPr>
                        <a:t>1. </a:t>
                      </a:r>
                      <a:r>
                        <a:rPr b="0" lang="en-US" sz="1400" spc="-1" strike="noStrike">
                          <a:solidFill>
                            <a:srgbClr val="d9d9d9"/>
                          </a:solidFill>
                          <a:latin typeface="Arial"/>
                        </a:rPr>
                        <a:t>On the top menu bar click on the VIEW tab and then click on ZOOM. Choose the zoom percentage that works best for you. </a:t>
                      </a:r>
                      <a:br/>
                      <a:r>
                        <a:rPr b="0" lang="en-US" sz="1400" spc="-1" strike="noStrike">
                          <a:solidFill>
                            <a:srgbClr val="ffc000"/>
                          </a:solidFill>
                          <a:latin typeface="Arial"/>
                        </a:rPr>
                        <a:t>2. </a:t>
                      </a:r>
                      <a:r>
                        <a:rPr b="0" lang="en-US" sz="1400" spc="-1" strike="noStrike">
                          <a:solidFill>
                            <a:srgbClr val="d9d9d9"/>
                          </a:solidFill>
                          <a:latin typeface="Arial"/>
                        </a:rPr>
                        <a:t>For better zoom flexibility, use the zoom slider at the bottom right of the window.</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r>
              <a:tr h="1447200">
                <a:tc gridSpan="2">
                  <a:txBody>
                    <a:bodyPr>
                      <a:noAutofit/>
                    </a:bodyPr>
                    <a:p>
                      <a:pPr>
                        <a:lnSpc>
                          <a:spcPct val="100000"/>
                        </a:lnSpc>
                        <a:tabLst>
                          <a:tab algn="l" pos="0"/>
                        </a:tabLst>
                      </a:pPr>
                      <a:r>
                        <a:rPr b="1" lang="en-US" sz="1600" spc="-1" strike="noStrike">
                          <a:solidFill>
                            <a:srgbClr val="ffc000"/>
                          </a:solidFill>
                          <a:latin typeface="Arial"/>
                        </a:rPr>
                        <a:t>Ruler and Guides</a:t>
                      </a:r>
                      <a:br/>
                      <a:r>
                        <a:rPr b="0" lang="en-US" sz="1400" spc="-1" strike="noStrike">
                          <a:solidFill>
                            <a:srgbClr val="d9d9d9"/>
                          </a:solidFill>
                          <a:latin typeface="Arial"/>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endParaRPr b="0" lang="en-US"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r>
              <a:tr h="2863440">
                <a:tc>
                  <a:tcPr marL="9144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3"/>
                      <a:stretch>
                        <a:fillRect/>
                      </a:stretch>
                    </a:blipFill>
                  </a:tcPr>
                </a:tc>
                <a:tc>
                  <a:txBody>
                    <a:bodyPr lIns="182880" tIns="137160">
                      <a:noAutofit/>
                    </a:bodyPr>
                    <a:p>
                      <a:pPr>
                        <a:lnSpc>
                          <a:spcPct val="100000"/>
                        </a:lnSpc>
                        <a:tabLst>
                          <a:tab algn="l" pos="0"/>
                        </a:tabLst>
                      </a:pPr>
                      <a:r>
                        <a:rPr b="1" lang="en-US" sz="1600" spc="-1" strike="noStrike">
                          <a:solidFill>
                            <a:srgbClr val="ffc000"/>
                          </a:solidFill>
                          <a:latin typeface="Arial"/>
                        </a:rPr>
                        <a:t>Headers and text containers</a:t>
                      </a:r>
                      <a:br/>
                      <a:r>
                        <a:rPr b="0" lang="en-US" sz="1400" spc="-1" strike="noStrike">
                          <a:solidFill>
                            <a:srgbClr val="d9d9d9"/>
                          </a:solidFill>
                          <a:latin typeface="Arial"/>
                        </a:rPr>
                        <a:t>Included in this template are commonly used section headers such as Abstract, Objectives, Methods, Results, etc. </a:t>
                      </a:r>
                      <a:br/>
                      <a:r>
                        <a:rPr b="0" lang="en-US" sz="1400" spc="-1" strike="noStrike">
                          <a:solidFill>
                            <a:srgbClr val="ffc000"/>
                          </a:solidFill>
                          <a:latin typeface="Arial"/>
                        </a:rPr>
                        <a:t>-</a:t>
                      </a:r>
                      <a:r>
                        <a:rPr b="0" lang="en-US" sz="1400" spc="-1" strike="noStrike">
                          <a:solidFill>
                            <a:srgbClr val="ffffff"/>
                          </a:solidFill>
                          <a:latin typeface="Arial"/>
                        </a:rPr>
                        <a:t> </a:t>
                      </a:r>
                      <a:r>
                        <a:rPr b="0" lang="en-US" sz="1400" spc="-1" strike="noStrike">
                          <a:solidFill>
                            <a:srgbClr val="d9d9d9"/>
                          </a:solidFill>
                          <a:latin typeface="Arial"/>
                        </a:rPr>
                        <a:t>Click inside a section header to add its text. </a:t>
                      </a:r>
                      <a:br/>
                      <a:r>
                        <a:rPr b="0" lang="en-US" sz="1400" spc="-1" strike="noStrike">
                          <a:solidFill>
                            <a:srgbClr val="ffc000"/>
                          </a:solidFill>
                          <a:latin typeface="Arial"/>
                        </a:rPr>
                        <a:t>-</a:t>
                      </a:r>
                      <a:r>
                        <a:rPr b="0" lang="en-US" sz="1400" spc="-1" strike="noStrike">
                          <a:solidFill>
                            <a:srgbClr val="ffffff"/>
                          </a:solidFill>
                          <a:latin typeface="Arial"/>
                        </a:rPr>
                        <a:t> </a:t>
                      </a:r>
                      <a:r>
                        <a:rPr b="0" lang="en-US" sz="1400" spc="-1" strike="noStrike">
                          <a:solidFill>
                            <a:srgbClr val="d9d9d9"/>
                          </a:solidFill>
                          <a:latin typeface="Arial"/>
                        </a:rPr>
                        <a:t>To add another header, click on edge of the section box so that it is outlined. Copy and paste it. </a:t>
                      </a:r>
                      <a:br/>
                      <a:r>
                        <a:rPr b="0" lang="en-US" sz="1400" spc="-1" strike="noStrike">
                          <a:solidFill>
                            <a:srgbClr val="ffc000"/>
                          </a:solidFill>
                          <a:latin typeface="Arial"/>
                        </a:rPr>
                        <a:t>-</a:t>
                      </a:r>
                      <a:r>
                        <a:rPr b="0" lang="en-US" sz="1400" spc="-1" strike="noStrike">
                          <a:solidFill>
                            <a:srgbClr val="ffffff"/>
                          </a:solidFill>
                          <a:latin typeface="Arial"/>
                        </a:rPr>
                        <a:t> </a:t>
                      </a:r>
                      <a:r>
                        <a:rPr b="0" lang="en-US" sz="1400" spc="-1" strike="noStrike">
                          <a:solidFill>
                            <a:srgbClr val="d9d9d9"/>
                          </a:solidFill>
                          <a:latin typeface="Arial"/>
                        </a:rPr>
                        <a:t>To increase its size, click on the white circles and expand to the the desired size.</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r>
              <a:tr h="2328480">
                <a:tc gridSpan="2">
                  <a:txBody>
                    <a:bodyPr>
                      <a:noAutofit/>
                    </a:bodyPr>
                    <a:p>
                      <a:pPr>
                        <a:lnSpc>
                          <a:spcPct val="100000"/>
                        </a:lnSpc>
                      </a:pPr>
                      <a:r>
                        <a:rPr b="1" lang="en-US" sz="1600" spc="-1" strike="noStrike">
                          <a:solidFill>
                            <a:srgbClr val="ffc000"/>
                          </a:solidFill>
                          <a:latin typeface="Arial"/>
                        </a:rPr>
                        <a:t>Adding content to the poster</a:t>
                      </a:r>
                      <a:endParaRPr b="0" lang="en-US" sz="1600" spc="-1" strike="noStrike">
                        <a:latin typeface="Arial"/>
                      </a:endParaRPr>
                    </a:p>
                    <a:p>
                      <a:pPr>
                        <a:lnSpc>
                          <a:spcPct val="100000"/>
                        </a:lnSpc>
                      </a:pPr>
                      <a:r>
                        <a:rPr b="0" lang="en-US" sz="1400" spc="-1" strike="noStrike">
                          <a:solidFill>
                            <a:srgbClr val="d9d9d9"/>
                          </a:solidFill>
                          <a:latin typeface="Arial"/>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endParaRPr b="0" lang="en-US" sz="1400" spc="-1" strike="noStrike">
                        <a:latin typeface="Arial"/>
                      </a:endParaRPr>
                    </a:p>
                    <a:p>
                      <a:pPr marL="343080" indent="-342720">
                        <a:lnSpc>
                          <a:spcPct val="100000"/>
                        </a:lnSpc>
                        <a:buClr>
                          <a:srgbClr val="d9d9d9"/>
                        </a:buClr>
                        <a:buFont typeface="StarSymbol"/>
                        <a:buChar char="-"/>
                      </a:pPr>
                      <a:r>
                        <a:rPr b="0" lang="en-US" sz="1400" spc="-1" strike="noStrike">
                          <a:solidFill>
                            <a:srgbClr val="d9d9d9"/>
                          </a:solidFill>
                          <a:latin typeface="Arial"/>
                        </a:rPr>
                        <a:t>If you run out of room, try to reduce the size of your fonts and/or the size of your graphics. If there is a lot of empty space try to increase your font sizes and the size of your graphics. The font used for references can be smaller.</a:t>
                      </a:r>
                      <a:endParaRPr b="0" lang="en-US" sz="14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r>
              <a:tr h="1541520">
                <a:tc gridSpan="2">
                  <a:txBody>
                    <a:bodyPr lIns="182880" tIns="137160">
                      <a:noAutofit/>
                    </a:bodyPr>
                    <a:p>
                      <a:pPr>
                        <a:lnSpc>
                          <a:spcPct val="100000"/>
                        </a:lnSpc>
                        <a:tabLst>
                          <a:tab algn="l" pos="0"/>
                        </a:tabLst>
                      </a:pPr>
                      <a:r>
                        <a:rPr b="1" lang="en-US" sz="1600" spc="-1" strike="noStrike">
                          <a:solidFill>
                            <a:srgbClr val="ffc000"/>
                          </a:solidFill>
                          <a:latin typeface="Arial"/>
                        </a:rPr>
                        <a:t>Photos</a:t>
                      </a:r>
                      <a:endParaRPr b="0" lang="en-US" sz="1600" spc="-1" strike="noStrike">
                        <a:latin typeface="Arial"/>
                      </a:endParaRPr>
                    </a:p>
                    <a:p>
                      <a:pPr>
                        <a:lnSpc>
                          <a:spcPct val="100000"/>
                        </a:lnSpc>
                        <a:tabLst>
                          <a:tab algn="l" pos="0"/>
                        </a:tabLst>
                      </a:pPr>
                      <a:r>
                        <a:rPr b="0" lang="en-US" sz="1400" spc="-1" strike="noStrike">
                          <a:solidFill>
                            <a:srgbClr val="d9d9d9"/>
                          </a:solidFill>
                          <a:latin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r>
              <a:tr h="1355760">
                <a:tc gridSpan="2">
                  <a:tcPr marL="18288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4"/>
                      <a:stretch>
                        <a:fillRect/>
                      </a:stretch>
                    </a:blipFill>
                  </a:tcPr>
                </a:tc>
                <a:tc hMerge="1">
                  <a:tcPr marL="90000" marR="90000">
                    <a:solidFill>
                      <a:srgbClr val="729fcf"/>
                    </a:solidFill>
                  </a:tcPr>
                </a:tc>
              </a:tr>
              <a:tr h="894600">
                <a:tc gridSpan="2">
                  <a:txBody>
                    <a:bodyPr lIns="182880" tIns="137160">
                      <a:noAutofit/>
                    </a:bodyPr>
                    <a:p>
                      <a:pPr>
                        <a:lnSpc>
                          <a:spcPct val="100000"/>
                        </a:lnSpc>
                        <a:tabLst>
                          <a:tab algn="l" pos="0"/>
                        </a:tabLst>
                      </a:pPr>
                      <a:r>
                        <a:rPr b="1" lang="en-US" sz="1600" spc="-1" strike="noStrike">
                          <a:solidFill>
                            <a:srgbClr val="ffc000"/>
                          </a:solidFill>
                          <a:latin typeface="Arial"/>
                        </a:rPr>
                        <a:t>Quality check your graphics</a:t>
                      </a:r>
                      <a:endParaRPr b="0" lang="en-US" sz="1600" spc="-1" strike="noStrike">
                        <a:latin typeface="Arial"/>
                      </a:endParaRPr>
                    </a:p>
                    <a:p>
                      <a:pPr>
                        <a:lnSpc>
                          <a:spcPct val="100000"/>
                        </a:lnSpc>
                        <a:tabLst>
                          <a:tab algn="l" pos="0"/>
                        </a:tabLst>
                      </a:pPr>
                      <a:r>
                        <a:rPr b="0" lang="en-US" sz="1400" spc="-1" strike="noStrike">
                          <a:solidFill>
                            <a:srgbClr val="d9d9d9"/>
                          </a:solidFill>
                          <a:latin typeface="Arial"/>
                        </a:rPr>
                        <a:t>Zoom in and look at your images at 100%-200% magnification. If they look clear, they will print well. </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r>
              <a:tr h="1886400">
                <a:tc gridSpan="2">
                  <a:tcPr marL="18288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5"/>
                      <a:stretch>
                        <a:fillRect/>
                      </a:stretch>
                    </a:blipFill>
                  </a:tcPr>
                </a:tc>
                <a:tc hMerge="1">
                  <a:tcPr marL="90000" marR="90000">
                    <a:solidFill>
                      <a:srgbClr val="729fcf"/>
                    </a:solidFill>
                  </a:tcPr>
                </a:tc>
              </a:tr>
            </a:tbl>
          </a:graphicData>
        </a:graphic>
      </p:graphicFrame>
      <p:grpSp>
        <p:nvGrpSpPr>
          <p:cNvPr id="1" name="Group 2"/>
          <p:cNvGrpSpPr/>
          <p:nvPr/>
        </p:nvGrpSpPr>
        <p:grpSpPr>
          <a:xfrm>
            <a:off x="-109800" y="0"/>
            <a:ext cx="44000640" cy="22182480"/>
            <a:chOff x="-109800" y="0"/>
            <a:chExt cx="44000640" cy="22182480"/>
          </a:xfrm>
        </p:grpSpPr>
        <p:sp>
          <p:nvSpPr>
            <p:cNvPr id="2" name="CustomShape 3"/>
            <p:cNvSpPr/>
            <p:nvPr/>
          </p:nvSpPr>
          <p:spPr>
            <a:xfrm>
              <a:off x="-38160" y="12240"/>
              <a:ext cx="43929000" cy="22170240"/>
            </a:xfrm>
            <a:custGeom>
              <a:avLst/>
              <a:gdLst/>
              <a:ahLst/>
              <a:rect l="l" t="t" r="r" b="b"/>
              <a:pathLst>
                <a:path w="44005500" h="32956500">
                  <a:moveTo>
                    <a:pt x="0" y="0"/>
                  </a:moveTo>
                  <a:lnTo>
                    <a:pt x="44005500" y="32956500"/>
                  </a:lnTo>
                  <a:lnTo>
                    <a:pt x="38100" y="32918400"/>
                  </a:lnTo>
                  <a:lnTo>
                    <a:pt x="0" y="0"/>
                  </a:lnTo>
                  <a:close/>
                </a:path>
              </a:pathLst>
            </a:custGeom>
            <a:gradFill rotWithShape="0">
              <a:gsLst>
                <a:gs pos="0">
                  <a:srgbClr val="e4e9de"/>
                </a:gs>
                <a:gs pos="100000">
                  <a:srgbClr val="dbe1d3"/>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 name="CustomShape 4"/>
            <p:cNvSpPr/>
            <p:nvPr/>
          </p:nvSpPr>
          <p:spPr>
            <a:xfrm flipH="1" flipV="1">
              <a:off x="-38880" y="12240"/>
              <a:ext cx="43929000" cy="22158720"/>
            </a:xfrm>
            <a:custGeom>
              <a:avLst/>
              <a:gdLst/>
              <a:ahLst/>
              <a:rect l="l" t="t" r="r" b="b"/>
              <a:pathLst>
                <a:path w="44005500" h="32956500">
                  <a:moveTo>
                    <a:pt x="0" y="0"/>
                  </a:moveTo>
                  <a:lnTo>
                    <a:pt x="44005500" y="32956500"/>
                  </a:lnTo>
                  <a:lnTo>
                    <a:pt x="38100" y="32918400"/>
                  </a:lnTo>
                  <a:lnTo>
                    <a:pt x="0" y="0"/>
                  </a:lnTo>
                  <a:close/>
                </a:path>
              </a:pathLst>
            </a:custGeom>
            <a:gradFill rotWithShape="0">
              <a:gsLst>
                <a:gs pos="41000">
                  <a:srgbClr val="fefac9"/>
                </a:gs>
                <a:gs pos="100000">
                  <a:srgbClr val="e4e9de"/>
                </a:gs>
              </a:gsLst>
              <a:lin ang="16200000"/>
            </a:gradFill>
            <a:ln>
              <a:noFill/>
            </a:ln>
          </p:spPr>
          <p:style>
            <a:lnRef idx="2">
              <a:schemeClr val="accent1">
                <a:shade val="50000"/>
              </a:schemeClr>
            </a:lnRef>
            <a:fillRef idx="1">
              <a:schemeClr val="accent1"/>
            </a:fillRef>
            <a:effectRef idx="0">
              <a:schemeClr val="accent1"/>
            </a:effectRef>
            <a:fontRef idx="minor"/>
          </p:style>
        </p:sp>
        <p:sp>
          <p:nvSpPr>
            <p:cNvPr id="4" name="CustomShape 5"/>
            <p:cNvSpPr/>
            <p:nvPr/>
          </p:nvSpPr>
          <p:spPr>
            <a:xfrm>
              <a:off x="-109800" y="0"/>
              <a:ext cx="44000640" cy="22182480"/>
            </a:xfrm>
            <a:custGeom>
              <a:avLst/>
              <a:gdLst/>
              <a:ahLst/>
              <a:rect l="l" t="t" r="r" b="b"/>
              <a:pathLst>
                <a:path w="39026592" h="30614112">
                  <a:moveTo>
                    <a:pt x="36576" y="0"/>
                  </a:moveTo>
                  <a:lnTo>
                    <a:pt x="15837408" y="30614112"/>
                  </a:lnTo>
                  <a:lnTo>
                    <a:pt x="39026592" y="13350240"/>
                  </a:lnTo>
                  <a:lnTo>
                    <a:pt x="0" y="73152"/>
                  </a:lnTo>
                  <a:lnTo>
                    <a:pt x="109728" y="146304"/>
                  </a:lnTo>
                </a:path>
              </a:pathLst>
            </a:custGeom>
            <a:gradFill rotWithShape="0">
              <a:gsLst>
                <a:gs pos="0">
                  <a:srgbClr val="ffffff"/>
                </a:gs>
                <a:gs pos="100000">
                  <a:srgbClr val="e4e9de"/>
                </a:gs>
              </a:gsLst>
              <a:path path="rect"/>
            </a:gradFill>
            <a:ln>
              <a:noFill/>
            </a:ln>
          </p:spPr>
          <p:style>
            <a:lnRef idx="2">
              <a:schemeClr val="accent1">
                <a:shade val="50000"/>
              </a:schemeClr>
            </a:lnRef>
            <a:fillRef idx="1">
              <a:schemeClr val="accent1"/>
            </a:fillRef>
            <a:effectRef idx="0">
              <a:schemeClr val="accent1"/>
            </a:effectRef>
            <a:fontRef idx="minor"/>
          </p:style>
        </p:sp>
        <p:sp>
          <p:nvSpPr>
            <p:cNvPr id="5" name="CustomShape 6"/>
            <p:cNvSpPr/>
            <p:nvPr/>
          </p:nvSpPr>
          <p:spPr>
            <a:xfrm>
              <a:off x="942120" y="21479760"/>
              <a:ext cx="2495520" cy="274320"/>
            </a:xfrm>
            <a:prstGeom prst="rect">
              <a:avLst/>
            </a:prstGeom>
            <a:noFill/>
            <a:ln w="9360">
              <a:noFill/>
            </a:ln>
          </p:spPr>
          <p:style>
            <a:lnRef idx="0"/>
            <a:fillRef idx="0"/>
            <a:effectRef idx="0"/>
            <a:fontRef idx="minor"/>
          </p:style>
          <p:txBody>
            <a:bodyPr lIns="78120" rIns="78120" tIns="39240" bIns="39240">
              <a:spAutoFit/>
            </a:bodyPr>
            <a:p>
              <a:pPr>
                <a:lnSpc>
                  <a:spcPct val="65000"/>
                </a:lnSpc>
                <a:spcBef>
                  <a:spcPts val="249"/>
                </a:spcBef>
              </a:pPr>
              <a:r>
                <a:rPr b="1" lang="en-US" sz="500" spc="-1" strike="noStrike">
                  <a:solidFill>
                    <a:srgbClr val="bfbfbf"/>
                  </a:solidFill>
                  <a:latin typeface="Arial"/>
                </a:rPr>
                <a:t>RESEARCH POSTER PRESENTATION DESIGN © 2019</a:t>
              </a:r>
              <a:endParaRPr b="0" lang="en-US" sz="500" spc="-1" strike="noStrike">
                <a:latin typeface="Arial"/>
              </a:endParaRPr>
            </a:p>
            <a:p>
              <a:pPr>
                <a:lnSpc>
                  <a:spcPct val="65000"/>
                </a:lnSpc>
                <a:spcBef>
                  <a:spcPts val="451"/>
                </a:spcBef>
              </a:pPr>
              <a:r>
                <a:rPr b="1" lang="en-US" sz="900" spc="-1" strike="noStrike">
                  <a:solidFill>
                    <a:srgbClr val="bfbfbf"/>
                  </a:solidFill>
                  <a:latin typeface="Arial"/>
                </a:rPr>
                <a:t>www.PosterPresentations.com</a:t>
              </a:r>
              <a:endParaRPr b="0" lang="en-US" sz="900" spc="-1" strike="noStrike">
                <a:latin typeface="Arial"/>
              </a:endParaRPr>
            </a:p>
          </p:txBody>
        </p:sp>
      </p:grpSp>
      <p:graphicFrame>
        <p:nvGraphicFramePr>
          <p:cNvPr id="6" name="Table 7"/>
          <p:cNvGraphicFramePr/>
          <p:nvPr/>
        </p:nvGraphicFramePr>
        <p:xfrm>
          <a:off x="44086320" y="0"/>
          <a:ext cx="6103080" cy="22239000"/>
        </p:xfrm>
        <a:graphic>
          <a:graphicData uri="http://schemas.openxmlformats.org/drawingml/2006/table">
            <a:tbl>
              <a:tblPr/>
              <a:tblGrid>
                <a:gridCol w="2855880"/>
                <a:gridCol w="310320"/>
                <a:gridCol w="2936880"/>
              </a:tblGrid>
              <a:tr h="914760">
                <a:tc gridSpan="3">
                  <a:txBody>
                    <a:bodyPr lIns="182880" tIns="137160">
                      <a:noAutofit/>
                    </a:bodyPr>
                    <a:p>
                      <a:pPr algn="ctr">
                        <a:lnSpc>
                          <a:spcPct val="100000"/>
                        </a:lnSpc>
                        <a:tabLst>
                          <a:tab algn="l" pos="0"/>
                        </a:tabLst>
                      </a:pPr>
                      <a:r>
                        <a:rPr b="0" lang="en-US" sz="2800" spc="599" strike="noStrike">
                          <a:solidFill>
                            <a:srgbClr val="1f3a4e"/>
                          </a:solidFill>
                          <a:latin typeface="Arial Black"/>
                        </a:rPr>
                        <a:t>QUICK START GUIDE</a:t>
                      </a:r>
                      <a:br/>
                      <a:r>
                        <a:rPr b="1" lang="en-US" sz="2000" spc="-1" strike="noStrike">
                          <a:solidFill>
                            <a:srgbClr val="ff0000"/>
                          </a:solidFill>
                          <a:latin typeface="Trebuchet MS"/>
                        </a:rPr>
                        <a:t>(THIS SIDEBAR WILL NOT PRINT)</a:t>
                      </a:r>
                      <a:endParaRPr b="0" lang="en-US" sz="2000" spc="-1" strike="noStrike">
                        <a:latin typeface="Arial"/>
                      </a:endParaRPr>
                    </a:p>
                  </a:txBody>
                  <a:tcPr marL="182880" marR="91440">
                    <a:lnL w="12240">
                      <a:solidFill>
                        <a:srgbClr val="ffffff"/>
                      </a:solidFill>
                    </a:lnL>
                    <a:lnR w="12240">
                      <a:solidFill>
                        <a:srgbClr val="ffffff"/>
                      </a:solidFill>
                    </a:lnR>
                    <a:lnT w="12240">
                      <a:solidFill>
                        <a:srgbClr val="ffffff"/>
                      </a:solidFill>
                    </a:lnT>
                    <a:lnB w="38160">
                      <a:solidFill>
                        <a:srgbClr val="ffffff"/>
                      </a:solidFill>
                    </a:lnB>
                    <a:solidFill>
                      <a:srgbClr val="ffc000"/>
                    </a:solidFill>
                  </a:tcPr>
                </a:tc>
                <a:tc hMerge="1">
                  <a:tcPr marL="90000" marR="90000">
                    <a:solidFill>
                      <a:srgbClr val="729fcf"/>
                    </a:solidFill>
                  </a:tcPr>
                </a:tc>
                <a:tc hMerge="1">
                  <a:tcPr marL="90000" marR="90000">
                    <a:solidFill>
                      <a:srgbClr val="729fcf"/>
                    </a:solidFill>
                  </a:tcPr>
                </a:tc>
              </a:tr>
              <a:tr h="3921480">
                <a:tc gridSpan="3">
                  <a:txBody>
                    <a:bodyPr lIns="182880" tIns="137160">
                      <a:noAutofit/>
                    </a:bodyPr>
                    <a:p>
                      <a:pPr>
                        <a:lnSpc>
                          <a:spcPct val="100000"/>
                        </a:lnSpc>
                      </a:pPr>
                      <a:r>
                        <a:rPr b="1" lang="en-US" sz="1800" spc="-1" strike="noStrike">
                          <a:solidFill>
                            <a:srgbClr val="ffc000"/>
                          </a:solidFill>
                          <a:latin typeface="Arial"/>
                        </a:rPr>
                        <a:t>How to change the template colors</a:t>
                      </a:r>
                      <a:endParaRPr b="0" lang="en-US" sz="1800" spc="-1" strike="noStrike">
                        <a:latin typeface="Arial"/>
                      </a:endParaRPr>
                    </a:p>
                    <a:p>
                      <a:pPr>
                        <a:lnSpc>
                          <a:spcPct val="100000"/>
                        </a:lnSpc>
                        <a:tabLst>
                          <a:tab algn="l" pos="0"/>
                        </a:tabLst>
                      </a:pPr>
                      <a:r>
                        <a:rPr b="0" lang="en-US" sz="1600" spc="-1" strike="noStrike">
                          <a:solidFill>
                            <a:srgbClr val="d9d9d9"/>
                          </a:solidFill>
                          <a:latin typeface="Arial"/>
                        </a:rPr>
                        <a:t>You can change the overall template color theme by clicking on the COLORS dropdown menu under the DESIGN tab. You can see a tutorial here: </a:t>
                      </a:r>
                      <a:r>
                        <a:rPr b="0" lang="en-US" sz="1600" spc="-1" strike="noStrike" u="sng">
                          <a:solidFill>
                            <a:srgbClr val="8e58b6"/>
                          </a:solidFill>
                          <a:uFillTx/>
                          <a:latin typeface="Calibri"/>
                          <a:hlinkClick r:id="rId6"/>
                        </a:rPr>
                        <a:t>https://www.posterpresentations.com/how-to-change-the-research-poster-template-colors.html</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You can also manually change the color of individual elements by going to VIEW &gt; SLIDE MASTER. On the left side of your screen select the background master where you can change the template background, column sizes, etc.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After you finish working on the SLIDE MASTER, it is important that you go to VIEW &gt; NORMAL to continue working on your poster. </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hMerge="1">
                  <a:tcPr marL="90000" marR="90000">
                    <a:solidFill>
                      <a:srgbClr val="729fcf"/>
                    </a:solidFill>
                  </a:tcPr>
                </a:tc>
                <a:tc hMerge="1">
                  <a:tcPr marL="90000" marR="90000">
                    <a:solidFill>
                      <a:srgbClr val="729fcf"/>
                    </a:solidFill>
                  </a:tcPr>
                </a:tc>
              </a:tr>
              <a:tr h="2696040">
                <a:tc gridSpan="3">
                  <a:txBody>
                    <a:bodyPr lIns="182880" tIns="137160">
                      <a:noAutofit/>
                    </a:bodyPr>
                    <a:p>
                      <a:pPr>
                        <a:lnSpc>
                          <a:spcPct val="100000"/>
                        </a:lnSpc>
                      </a:pPr>
                      <a:r>
                        <a:rPr b="1" lang="en-US" sz="1800" spc="-1" strike="noStrike">
                          <a:solidFill>
                            <a:srgbClr val="ffc000"/>
                          </a:solidFill>
                          <a:latin typeface="Arial"/>
                        </a:rPr>
                        <a:t>How to change the column layout configuration</a:t>
                      </a:r>
                      <a:endParaRPr b="0" lang="en-US" sz="1800" spc="-1" strike="noStrike">
                        <a:latin typeface="Arial"/>
                      </a:endParaRPr>
                    </a:p>
                    <a:p>
                      <a:pPr>
                        <a:lnSpc>
                          <a:spcPct val="100000"/>
                        </a:lnSpc>
                      </a:pPr>
                      <a:r>
                        <a:rPr b="0" lang="en-US" sz="1600" spc="-1" strike="noStrike">
                          <a:solidFill>
                            <a:srgbClr val="d9d9d9"/>
                          </a:solidFill>
                          <a:latin typeface="Arial"/>
                        </a:rPr>
                        <a:t>You can manually change the configuration on the columns by going to VIEW &gt; SLIDE MASTER. You can delete columns, resize them or modify them as needed for your layout. </a:t>
                      </a: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You can see a tutorial here: </a:t>
                      </a:r>
                      <a:r>
                        <a:rPr b="0" lang="en-US" sz="1600" spc="-1" strike="noStrike" u="sng">
                          <a:solidFill>
                            <a:srgbClr val="ffc000"/>
                          </a:solidFill>
                          <a:uFillTx/>
                          <a:latin typeface="Arial"/>
                        </a:rPr>
                        <a:t>https://www.posterpresentations.com/how-to-change-the-column-configuration.html</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hMerge="1">
                  <a:tcPr marL="90000" marR="90000">
                    <a:solidFill>
                      <a:srgbClr val="729fcf"/>
                    </a:solidFill>
                  </a:tcPr>
                </a:tc>
                <a:tc hMerge="1">
                  <a:tcPr marL="90000" marR="90000">
                    <a:solidFill>
                      <a:srgbClr val="729fcf"/>
                    </a:solidFill>
                  </a:tcPr>
                </a:tc>
              </a:tr>
              <a:tr h="1461960">
                <a:tc>
                  <a:tcPr marL="18288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7"/>
                      <a:stretch>
                        <a:fillRect/>
                      </a:stretch>
                    </a:blipFill>
                  </a:tcPr>
                </a:tc>
                <a:tc gridSpan="2" rowSpan="2">
                  <a:txBody>
                    <a:bodyPr lIns="182880" tIns="137160">
                      <a:noAutofit/>
                    </a:bodyPr>
                    <a:p>
                      <a:pPr>
                        <a:lnSpc>
                          <a:spcPct val="100000"/>
                        </a:lnSpc>
                        <a:tabLst>
                          <a:tab algn="l" pos="0"/>
                        </a:tabLst>
                      </a:pPr>
                      <a:r>
                        <a:rPr b="1" lang="en-US" sz="1800" spc="-1" strike="noStrike">
                          <a:solidFill>
                            <a:srgbClr val="ffc000"/>
                          </a:solidFill>
                          <a:latin typeface="Arial"/>
                        </a:rPr>
                        <a:t>How to hide the QUICK START GUIDE bars from the sides of the template</a:t>
                      </a:r>
                      <a:endParaRPr b="0" lang="en-US" sz="1800" spc="-1" strike="noStrike">
                        <a:latin typeface="Arial"/>
                      </a:endParaRPr>
                    </a:p>
                    <a:p>
                      <a:pPr>
                        <a:lnSpc>
                          <a:spcPct val="100000"/>
                        </a:lnSpc>
                        <a:tabLst>
                          <a:tab algn="l" pos="0"/>
                        </a:tabLst>
                      </a:pPr>
                      <a:r>
                        <a:rPr b="0" lang="en-US" sz="1600" spc="-1" strike="noStrike">
                          <a:solidFill>
                            <a:srgbClr val="d9d9d9"/>
                          </a:solidFill>
                          <a:latin typeface="Arial"/>
                        </a:rPr>
                        <a:t>The Quick Start Guides </a:t>
                      </a:r>
                      <a:r>
                        <a:rPr b="0" lang="en-US" sz="1600" spc="-1" strike="noStrike" u="sng">
                          <a:solidFill>
                            <a:srgbClr val="d9d9d9"/>
                          </a:solidFill>
                          <a:uFillTx/>
                          <a:latin typeface="Arial"/>
                        </a:rPr>
                        <a:t>are outside the template’s printable area</a:t>
                      </a:r>
                      <a:r>
                        <a:rPr b="0" lang="en-US" sz="1600" spc="-1" strike="noStrike">
                          <a:solidFill>
                            <a:srgbClr val="d9d9d9"/>
                          </a:solidFill>
                          <a:latin typeface="Arial"/>
                        </a:rPr>
                        <a:t> and they will not be on the printed poster. </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If you create a PDF file from your template, the guides will not be included.</a:t>
                      </a:r>
                      <a:endParaRPr b="0" lang="en-US" sz="1600" spc="-1" strike="noStrike">
                        <a:latin typeface="Arial"/>
                      </a:endParaRPr>
                    </a:p>
                    <a:p>
                      <a:pPr>
                        <a:lnSpc>
                          <a:spcPct val="100000"/>
                        </a:lnSpc>
                        <a:tabLst>
                          <a:tab algn="l" pos="0"/>
                        </a:tabLst>
                      </a:pP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To hide the guides click on the </a:t>
                      </a:r>
                      <a:r>
                        <a:rPr b="1" lang="en-US" sz="1600" spc="-1" strike="noStrike">
                          <a:solidFill>
                            <a:srgbClr val="d9d9d9"/>
                          </a:solidFill>
                          <a:latin typeface="Arial"/>
                        </a:rPr>
                        <a:t>Home</a:t>
                      </a:r>
                      <a:r>
                        <a:rPr b="0" lang="en-US" sz="1600" spc="-1" strike="noStrike">
                          <a:solidFill>
                            <a:srgbClr val="d9d9d9"/>
                          </a:solidFill>
                          <a:latin typeface="Arial"/>
                        </a:rPr>
                        <a:t> tab (top of the screen) and then click on the </a:t>
                      </a:r>
                      <a:r>
                        <a:rPr b="1" lang="en-US" sz="1600" spc="-1" strike="noStrike">
                          <a:solidFill>
                            <a:srgbClr val="d9d9d9"/>
                          </a:solidFill>
                          <a:latin typeface="Arial"/>
                        </a:rPr>
                        <a:t>Layout</a:t>
                      </a:r>
                      <a:r>
                        <a:rPr b="0" lang="en-US" sz="1600" spc="-1" strike="noStrike">
                          <a:solidFill>
                            <a:srgbClr val="d9d9d9"/>
                          </a:solidFill>
                          <a:latin typeface="Arial"/>
                        </a:rPr>
                        <a:t> button below to see the available layouts. Choose the </a:t>
                      </a:r>
                      <a:r>
                        <a:rPr b="1" lang="en-US" sz="1600" spc="-1" strike="noStrike">
                          <a:solidFill>
                            <a:srgbClr val="d9d9d9"/>
                          </a:solidFill>
                          <a:latin typeface="Arial"/>
                        </a:rPr>
                        <a:t>Without Guides </a:t>
                      </a:r>
                      <a:r>
                        <a:rPr b="0" lang="en-US" sz="1600" spc="-1" strike="noStrike">
                          <a:solidFill>
                            <a:srgbClr val="d9d9d9"/>
                          </a:solidFill>
                          <a:latin typeface="Arial"/>
                        </a:rPr>
                        <a:t>layout.</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rowSpan="1">
                  <a:tcPr marL="90000" marR="90000">
                    <a:solidFill>
                      <a:srgbClr val="729fcf"/>
                    </a:solidFill>
                  </a:tcPr>
                </a:tc>
              </a:tr>
              <a:tr h="3200040">
                <a:tc>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vMerge="1" gridSpan="1">
                  <a:tcPr marL="90000" marR="90000">
                    <a:solidFill>
                      <a:srgbClr val="729fcf"/>
                    </a:solidFill>
                  </a:tcPr>
                </a:tc>
                <a:tc vMerge="1" hMerge="1">
                  <a:tcPr marL="90000" marR="90000">
                    <a:solidFill>
                      <a:srgbClr val="729fcf"/>
                    </a:solidFill>
                  </a:tcPr>
                </a:tc>
              </a:tr>
              <a:tr h="4028760">
                <a:tc>
                  <a:txBody>
                    <a:bodyPr lIns="182880" tIns="137160">
                      <a:noAutofit/>
                    </a:bodyPr>
                    <a:p>
                      <a:pPr>
                        <a:lnSpc>
                          <a:spcPct val="100000"/>
                        </a:lnSpc>
                      </a:pPr>
                      <a:r>
                        <a:rPr b="1" lang="en-US" sz="1800" spc="-1" strike="noStrike">
                          <a:solidFill>
                            <a:srgbClr val="ffc000"/>
                          </a:solidFill>
                          <a:latin typeface="Arial"/>
                        </a:rPr>
                        <a:t>How to preview your poster prior to printing</a:t>
                      </a:r>
                      <a:endParaRPr b="0" lang="en-US" sz="1800" spc="-1" strike="noStrike">
                        <a:latin typeface="Arial"/>
                      </a:endParaRPr>
                    </a:p>
                    <a:p>
                      <a:pPr>
                        <a:lnSpc>
                          <a:spcPct val="100000"/>
                        </a:lnSpc>
                      </a:pPr>
                      <a:r>
                        <a:rPr b="0" lang="en-US" sz="1600" spc="-1" strike="noStrike">
                          <a:solidFill>
                            <a:srgbClr val="d9d9d9"/>
                          </a:solidFill>
                          <a:latin typeface="Arial"/>
                        </a:rPr>
                        <a:t>You can preview your poster at any time by pressing the </a:t>
                      </a:r>
                      <a:r>
                        <a:rPr b="0" lang="en-US" sz="1600" spc="-1" strike="noStrike">
                          <a:solidFill>
                            <a:srgbClr val="ffc000"/>
                          </a:solidFill>
                          <a:latin typeface="Arial"/>
                        </a:rPr>
                        <a:t>F5 key</a:t>
                      </a:r>
                      <a:r>
                        <a:rPr b="0" lang="en-US" sz="1600" spc="-1" strike="noStrike">
                          <a:solidFill>
                            <a:srgbClr val="d9d9d9"/>
                          </a:solidFill>
                          <a:latin typeface="Arial"/>
                        </a:rPr>
                        <a:t> on your keyboard. You will see on the screen what's on your poster and how it should look when printed. Press the </a:t>
                      </a:r>
                      <a:r>
                        <a:rPr b="0" lang="en-US" sz="1600" spc="-1" strike="noStrike">
                          <a:solidFill>
                            <a:srgbClr val="ffc000"/>
                          </a:solidFill>
                          <a:latin typeface="Arial"/>
                        </a:rPr>
                        <a:t>ESC key </a:t>
                      </a:r>
                      <a:r>
                        <a:rPr b="0" lang="en-US" sz="1600" spc="-1" strike="noStrike">
                          <a:solidFill>
                            <a:srgbClr val="d9d9d9"/>
                          </a:solidFill>
                          <a:latin typeface="Arial"/>
                        </a:rPr>
                        <a:t>to exit Preview.</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gridSpan="2">
                  <a:txBody>
                    <a:bodyPr lIns="182880" tIns="137160">
                      <a:noAutofit/>
                    </a:bodyPr>
                    <a:p>
                      <a:pPr>
                        <a:lnSpc>
                          <a:spcPct val="100000"/>
                        </a:lnSpc>
                      </a:pPr>
                      <a:r>
                        <a:rPr b="1" lang="en-US" sz="8000" spc="-1" strike="noStrike">
                          <a:solidFill>
                            <a:srgbClr val="d9d9d9"/>
                          </a:solidFill>
                          <a:latin typeface="Arial"/>
                        </a:rPr>
                        <a:t>F5</a:t>
                      </a:r>
                      <a:r>
                        <a:rPr b="0" lang="en-US" sz="1600" spc="-1" strike="noStrike">
                          <a:solidFill>
                            <a:srgbClr val="d9d9d9"/>
                          </a:solidFill>
                          <a:latin typeface="Arial"/>
                        </a:rPr>
                        <a:t> </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d0d0d"/>
                    </a:solidFill>
                  </a:tcPr>
                </a:tc>
                <a:tc hMerge="1">
                  <a:tcPr marL="90000" marR="90000">
                    <a:solidFill>
                      <a:srgbClr val="729fcf"/>
                    </a:solidFill>
                  </a:tcPr>
                </a:tc>
              </a:tr>
              <a:tr h="3866400">
                <a:tc gridSpan="3">
                  <a:txBody>
                    <a:bodyPr lIns="182880" tIns="137160">
                      <a:noAutofit/>
                    </a:bodyPr>
                    <a:p>
                      <a:pPr>
                        <a:lnSpc>
                          <a:spcPct val="100000"/>
                        </a:lnSpc>
                        <a:tabLst>
                          <a:tab algn="l" pos="0"/>
                        </a:tabLst>
                      </a:pPr>
                      <a:r>
                        <a:rPr b="1" lang="en-US" sz="1800" spc="-1" strike="noStrike">
                          <a:solidFill>
                            <a:srgbClr val="ffc000"/>
                          </a:solidFill>
                          <a:latin typeface="Arial"/>
                        </a:rPr>
                        <a:t>How to print your poster</a:t>
                      </a:r>
                      <a:endParaRPr b="0" lang="en-US" sz="1800" spc="-1" strike="noStrike">
                        <a:latin typeface="Arial"/>
                      </a:endParaRPr>
                    </a:p>
                    <a:p>
                      <a:pPr>
                        <a:lnSpc>
                          <a:spcPct val="100000"/>
                        </a:lnSpc>
                        <a:tabLst>
                          <a:tab algn="l" pos="0"/>
                        </a:tabLst>
                      </a:pPr>
                      <a:r>
                        <a:rPr b="0" lang="en-US" sz="1600" spc="-1" strike="noStrike">
                          <a:solidFill>
                            <a:srgbClr val="d9d9d9"/>
                          </a:solidFill>
                          <a:latin typeface="Arial"/>
                        </a:rPr>
                        <a:t>When you are ready to have your poster printed go online to </a:t>
                      </a:r>
                      <a:r>
                        <a:rPr b="0" lang="en-US" sz="1600" spc="-1" strike="noStrike">
                          <a:solidFill>
                            <a:srgbClr val="ffc000"/>
                          </a:solidFill>
                          <a:latin typeface="Arial"/>
                        </a:rPr>
                        <a:t>PosterPresentations.com</a:t>
                      </a:r>
                      <a:r>
                        <a:rPr b="0" lang="en-US" sz="1600" spc="-1" strike="noStrike">
                          <a:solidFill>
                            <a:srgbClr val="d9d9d9"/>
                          </a:solidFill>
                          <a:latin typeface="Arial"/>
                        </a:rPr>
                        <a:t> and click on the "</a:t>
                      </a:r>
                      <a:r>
                        <a:rPr b="0" lang="en-US" sz="1600" spc="-1" strike="noStrike">
                          <a:solidFill>
                            <a:srgbClr val="ffc000"/>
                          </a:solidFill>
                          <a:latin typeface="Arial"/>
                        </a:rPr>
                        <a:t>Order Your Poster</a:t>
                      </a:r>
                      <a:r>
                        <a:rPr b="0" lang="en-US" sz="1600" spc="-1" strike="noStrike">
                          <a:solidFill>
                            <a:srgbClr val="d9d9d9"/>
                          </a:solidFill>
                          <a:latin typeface="Arial"/>
                        </a:rPr>
                        <a:t>" button. You can have your poster printed on professional papers, fabric for easy traveling and a variety of other materials. </a:t>
                      </a:r>
                      <a:endParaRPr b="0" lang="en-US" sz="1600" spc="-1" strike="noStrike">
                        <a:latin typeface="Arial"/>
                      </a:endParaRPr>
                    </a:p>
                    <a:p>
                      <a:pPr>
                        <a:lnSpc>
                          <a:spcPct val="100000"/>
                        </a:lnSpc>
                        <a:tabLst>
                          <a:tab algn="l" pos="0"/>
                        </a:tabLst>
                      </a:pPr>
                      <a:r>
                        <a:rPr b="0" lang="en-US" sz="1600" spc="-1" strike="noStrike">
                          <a:solidFill>
                            <a:srgbClr val="d9d9d9"/>
                          </a:solidFill>
                          <a:latin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endParaRPr b="0" lang="en-US" sz="1600" spc="-1" strike="noStrike">
                        <a:latin typeface="Arial"/>
                      </a:endParaRPr>
                    </a:p>
                    <a:p>
                      <a:pPr>
                        <a:lnSpc>
                          <a:spcPct val="100000"/>
                        </a:lnSpc>
                        <a:tabLst>
                          <a:tab algn="l" pos="0"/>
                        </a:tabLst>
                      </a:pPr>
                      <a:br/>
                      <a:r>
                        <a:rPr b="0" lang="en-US" sz="1600" spc="-1" strike="noStrike">
                          <a:solidFill>
                            <a:srgbClr val="d9d9d9"/>
                          </a:solidFill>
                          <a:latin typeface="Arial"/>
                        </a:rPr>
                        <a:t>Go to </a:t>
                      </a:r>
                      <a:r>
                        <a:rPr b="0" lang="en-US" sz="1600" spc="-1" strike="noStrike">
                          <a:solidFill>
                            <a:srgbClr val="ffc000"/>
                          </a:solidFill>
                          <a:latin typeface="Arial"/>
                        </a:rPr>
                        <a:t>PosterPresentations.com</a:t>
                      </a:r>
                      <a:r>
                        <a:rPr b="0" lang="en-US" sz="1600" spc="-1" strike="noStrike">
                          <a:solidFill>
                            <a:srgbClr val="d9d9d9"/>
                          </a:solidFill>
                          <a:latin typeface="Arial"/>
                        </a:rPr>
                        <a:t> for more information.</a:t>
                      </a:r>
                      <a:endParaRPr b="0" lang="en-US" sz="16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c hMerge="1">
                  <a:tcPr marL="90000" marR="90000">
                    <a:solidFill>
                      <a:srgbClr val="729fcf"/>
                    </a:solidFill>
                  </a:tcPr>
                </a:tc>
              </a:tr>
              <a:tr h="911880">
                <a:tc gridSpan="3">
                  <a:tcPr marL="182880" marR="91440">
                    <a:lnL w="12240">
                      <a:solidFill>
                        <a:srgbClr val="ffffff"/>
                      </a:solidFill>
                    </a:lnL>
                    <a:lnR w="12240">
                      <a:solidFill>
                        <a:srgbClr val="ffffff"/>
                      </a:solidFill>
                    </a:lnR>
                    <a:lnT w="12240">
                      <a:solidFill>
                        <a:srgbClr val="ffffff"/>
                      </a:solidFill>
                    </a:lnT>
                    <a:lnB w="12240">
                      <a:solidFill>
                        <a:srgbClr val="ffffff"/>
                      </a:solidFill>
                    </a:lnB>
                    <a:blipFill rotWithShape="0">
                      <a:blip r:embed="rId8"/>
                      <a:stretch>
                        <a:fillRect/>
                      </a:stretch>
                    </a:blipFill>
                  </a:tcPr>
                </a:tc>
                <a:tc hMerge="1">
                  <a:tcPr marL="90000" marR="90000">
                    <a:solidFill>
                      <a:srgbClr val="729fcf"/>
                    </a:solidFill>
                  </a:tcPr>
                </a:tc>
                <a:tc hMerge="1">
                  <a:tcPr marL="90000" marR="90000">
                    <a:solidFill>
                      <a:srgbClr val="729fcf"/>
                    </a:solidFill>
                  </a:tcPr>
                </a:tc>
              </a:tr>
              <a:tr h="1237680">
                <a:tc gridSpan="2">
                  <a:txBody>
                    <a:bodyPr lIns="182880" tIns="137160">
                      <a:noAutofit/>
                    </a:bodyPr>
                    <a:p>
                      <a:pPr>
                        <a:lnSpc>
                          <a:spcPts val="2599"/>
                        </a:lnSpc>
                      </a:pPr>
                      <a:r>
                        <a:rPr b="0" lang="en-US" sz="1400" spc="-1" strike="noStrike">
                          <a:solidFill>
                            <a:srgbClr val="d9d9d9"/>
                          </a:solidFill>
                          <a:latin typeface="Arial"/>
                        </a:rPr>
                        <a:t>© 2019 PosterPresentations.com</a:t>
                      </a:r>
                      <a:br/>
                      <a:r>
                        <a:rPr b="0" lang="en-US" sz="1400" spc="-1" strike="noStrike">
                          <a:solidFill>
                            <a:srgbClr val="d9d9d9"/>
                          </a:solidFill>
                          <a:latin typeface="Arial"/>
                        </a:rPr>
                        <a:t>2117 Fourth Street , STE C        </a:t>
                      </a:r>
                      <a:endParaRPr b="0" lang="en-US" sz="1400" spc="-1" strike="noStrike">
                        <a:latin typeface="Arial"/>
                      </a:endParaRPr>
                    </a:p>
                    <a:p>
                      <a:pPr>
                        <a:lnSpc>
                          <a:spcPts val="2599"/>
                        </a:lnSpc>
                      </a:pPr>
                      <a:r>
                        <a:rPr b="0" lang="en-US" sz="1400" spc="-1" strike="noStrike">
                          <a:solidFill>
                            <a:srgbClr val="d9d9d9"/>
                          </a:solidFill>
                          <a:latin typeface="Arial"/>
                        </a:rPr>
                        <a:t>Berkeley CA 94710 USA</a:t>
                      </a:r>
                      <a:endParaRPr b="0" lang="en-US" sz="14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c hMerge="1">
                  <a:tcPr marL="90000" marR="90000">
                    <a:solidFill>
                      <a:srgbClr val="729fcf"/>
                    </a:solidFill>
                  </a:tcPr>
                </a:tc>
                <a:tc>
                  <a:txBody>
                    <a:bodyPr lIns="182880" tIns="137160">
                      <a:noAutofit/>
                    </a:bodyPr>
                    <a:p>
                      <a:pPr>
                        <a:lnSpc>
                          <a:spcPct val="100000"/>
                        </a:lnSpc>
                        <a:tabLst>
                          <a:tab algn="l" pos="0"/>
                        </a:tabLst>
                      </a:pPr>
                      <a:r>
                        <a:rPr b="1" lang="en-US" sz="1600" spc="-1" strike="noStrike">
                          <a:solidFill>
                            <a:srgbClr val="d0d0d0"/>
                          </a:solidFill>
                          <a:latin typeface="Arial"/>
                        </a:rPr>
                        <a:t>For complete tutorials visit:</a:t>
                      </a:r>
                      <a:endParaRPr b="0" lang="en-US" sz="1600" spc="-1" strike="noStrike">
                        <a:latin typeface="Arial"/>
                      </a:endParaRPr>
                    </a:p>
                    <a:p>
                      <a:pPr>
                        <a:lnSpc>
                          <a:spcPct val="100000"/>
                        </a:lnSpc>
                        <a:tabLst>
                          <a:tab algn="l" pos="0"/>
                        </a:tabLst>
                      </a:pPr>
                      <a:r>
                        <a:rPr b="1" lang="en-US" sz="1200" spc="-1" strike="noStrike">
                          <a:solidFill>
                            <a:srgbClr val="ffc000"/>
                          </a:solidFill>
                          <a:latin typeface="Arial"/>
                        </a:rPr>
                        <a:t>https://www.posterpresentations.com/helpdesk.html</a:t>
                      </a:r>
                      <a:endParaRPr b="0" lang="en-US" sz="1200" spc="-1" strike="noStrike">
                        <a:latin typeface="Arial"/>
                      </a:endParaRPr>
                    </a:p>
                  </a:txBody>
                  <a:tcPr marL="182880" marR="91440">
                    <a:lnL w="12240">
                      <a:solidFill>
                        <a:srgbClr val="ffffff"/>
                      </a:solidFill>
                    </a:lnL>
                    <a:lnR w="12240">
                      <a:solidFill>
                        <a:srgbClr val="ffffff"/>
                      </a:solidFill>
                    </a:lnR>
                    <a:lnT w="12240">
                      <a:solidFill>
                        <a:srgbClr val="ffffff"/>
                      </a:solidFill>
                    </a:lnT>
                    <a:lnB w="12240">
                      <a:solidFill>
                        <a:srgbClr val="ffffff"/>
                      </a:solidFill>
                    </a:lnB>
                    <a:solidFill>
                      <a:srgbClr val="010101"/>
                    </a:solidFill>
                  </a:tcPr>
                </a:tc>
              </a:tr>
            </a:tbl>
          </a:graphicData>
        </a:graphic>
      </p:graphicFrame>
      <p:sp>
        <p:nvSpPr>
          <p:cNvPr id="7" name="PlaceHolder 8"/>
          <p:cNvSpPr>
            <a:spLocks noGrp="1"/>
          </p:cNvSpPr>
          <p:nvPr>
            <p:ph type="body"/>
          </p:nvPr>
        </p:nvSpPr>
        <p:spPr>
          <a:xfrm>
            <a:off x="474840" y="11021040"/>
            <a:ext cx="829044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8" name="PlaceHolder 9"/>
          <p:cNvSpPr>
            <a:spLocks noGrp="1"/>
          </p:cNvSpPr>
          <p:nvPr>
            <p:ph type="body"/>
          </p:nvPr>
        </p:nvSpPr>
        <p:spPr>
          <a:xfrm>
            <a:off x="438120" y="-2661480"/>
            <a:ext cx="829044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INTRODUCTION or ABSTRACT</a:t>
            </a:r>
            <a:endParaRPr b="0" lang="en-US" sz="2800" spc="-1" strike="noStrike">
              <a:solidFill>
                <a:srgbClr val="000000"/>
              </a:solidFill>
              <a:latin typeface="Calibri"/>
            </a:endParaRPr>
          </a:p>
        </p:txBody>
      </p:sp>
      <p:sp>
        <p:nvSpPr>
          <p:cNvPr id="9" name="PlaceHolder 10"/>
          <p:cNvSpPr>
            <a:spLocks noGrp="1"/>
          </p:cNvSpPr>
          <p:nvPr>
            <p:ph type="body"/>
          </p:nvPr>
        </p:nvSpPr>
        <p:spPr>
          <a:xfrm>
            <a:off x="9128880" y="-2661480"/>
            <a:ext cx="826884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OBJECTIVES</a:t>
            </a:r>
            <a:endParaRPr b="0" lang="en-US" sz="2800" spc="-1" strike="noStrike">
              <a:solidFill>
                <a:srgbClr val="000000"/>
              </a:solidFill>
              <a:latin typeface="Calibri"/>
            </a:endParaRPr>
          </a:p>
        </p:txBody>
      </p:sp>
      <p:sp>
        <p:nvSpPr>
          <p:cNvPr id="10" name="PlaceHolder 11"/>
          <p:cNvSpPr>
            <a:spLocks noGrp="1"/>
          </p:cNvSpPr>
          <p:nvPr>
            <p:ph type="body"/>
          </p:nvPr>
        </p:nvSpPr>
        <p:spPr>
          <a:xfrm>
            <a:off x="438120" y="4100760"/>
            <a:ext cx="829044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11" name="PlaceHolder 12"/>
          <p:cNvSpPr>
            <a:spLocks noGrp="1"/>
          </p:cNvSpPr>
          <p:nvPr>
            <p:ph type="body"/>
          </p:nvPr>
        </p:nvSpPr>
        <p:spPr>
          <a:xfrm>
            <a:off x="474840" y="4283640"/>
            <a:ext cx="829044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MATERIALS &amp; METHODS</a:t>
            </a:r>
            <a:endParaRPr b="0" lang="en-US" sz="2800" spc="-1" strike="noStrike">
              <a:solidFill>
                <a:srgbClr val="000000"/>
              </a:solidFill>
              <a:latin typeface="Calibri"/>
            </a:endParaRPr>
          </a:p>
        </p:txBody>
      </p:sp>
      <p:sp>
        <p:nvSpPr>
          <p:cNvPr id="12" name="PlaceHolder 13"/>
          <p:cNvSpPr>
            <a:spLocks noGrp="1"/>
          </p:cNvSpPr>
          <p:nvPr>
            <p:ph type="body"/>
          </p:nvPr>
        </p:nvSpPr>
        <p:spPr>
          <a:xfrm>
            <a:off x="17804520" y="4075560"/>
            <a:ext cx="827460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13" name="PlaceHolder 14"/>
          <p:cNvSpPr>
            <a:spLocks noGrp="1"/>
          </p:cNvSpPr>
          <p:nvPr>
            <p:ph type="body"/>
          </p:nvPr>
        </p:nvSpPr>
        <p:spPr>
          <a:xfrm>
            <a:off x="17798040" y="-2661480"/>
            <a:ext cx="827460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RESULTS</a:t>
            </a:r>
            <a:endParaRPr b="0" lang="en-US" sz="2800" spc="-1" strike="noStrike">
              <a:solidFill>
                <a:srgbClr val="000000"/>
              </a:solidFill>
              <a:latin typeface="Calibri"/>
            </a:endParaRPr>
          </a:p>
        </p:txBody>
      </p:sp>
      <p:sp>
        <p:nvSpPr>
          <p:cNvPr id="14" name="PlaceHolder 15"/>
          <p:cNvSpPr>
            <a:spLocks noGrp="1"/>
          </p:cNvSpPr>
          <p:nvPr>
            <p:ph type="body"/>
          </p:nvPr>
        </p:nvSpPr>
        <p:spPr>
          <a:xfrm>
            <a:off x="35147160" y="-2661480"/>
            <a:ext cx="827208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CONCLUSIONS</a:t>
            </a:r>
            <a:endParaRPr b="0" lang="en-US" sz="2800" spc="-1" strike="noStrike">
              <a:solidFill>
                <a:srgbClr val="000000"/>
              </a:solidFill>
              <a:latin typeface="Calibri"/>
            </a:endParaRPr>
          </a:p>
        </p:txBody>
      </p:sp>
      <p:sp>
        <p:nvSpPr>
          <p:cNvPr id="15" name="PlaceHolder 16"/>
          <p:cNvSpPr>
            <a:spLocks noGrp="1"/>
          </p:cNvSpPr>
          <p:nvPr>
            <p:ph type="body"/>
          </p:nvPr>
        </p:nvSpPr>
        <p:spPr>
          <a:xfrm>
            <a:off x="35147160" y="4107240"/>
            <a:ext cx="827208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16" name="PlaceHolder 17"/>
          <p:cNvSpPr>
            <a:spLocks noGrp="1"/>
          </p:cNvSpPr>
          <p:nvPr>
            <p:ph type="body"/>
          </p:nvPr>
        </p:nvSpPr>
        <p:spPr>
          <a:xfrm>
            <a:off x="35147160" y="3367080"/>
            <a:ext cx="827208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REFERENCES</a:t>
            </a:r>
            <a:endParaRPr b="0" lang="en-US" sz="2800" spc="-1" strike="noStrike">
              <a:solidFill>
                <a:srgbClr val="000000"/>
              </a:solidFill>
              <a:latin typeface="Calibri"/>
            </a:endParaRPr>
          </a:p>
        </p:txBody>
      </p:sp>
      <p:sp>
        <p:nvSpPr>
          <p:cNvPr id="17" name="PlaceHolder 18"/>
          <p:cNvSpPr>
            <a:spLocks noGrp="1"/>
          </p:cNvSpPr>
          <p:nvPr>
            <p:ph type="body"/>
          </p:nvPr>
        </p:nvSpPr>
        <p:spPr>
          <a:xfrm>
            <a:off x="35147160" y="10104480"/>
            <a:ext cx="827208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18" name="PlaceHolder 19"/>
          <p:cNvSpPr>
            <a:spLocks noGrp="1"/>
          </p:cNvSpPr>
          <p:nvPr>
            <p:ph type="body"/>
          </p:nvPr>
        </p:nvSpPr>
        <p:spPr>
          <a:xfrm>
            <a:off x="35147160" y="10461600"/>
            <a:ext cx="827208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ACKNOWLEDGEMENTS  or  CONTACT</a:t>
            </a:r>
            <a:endParaRPr b="0" lang="en-US" sz="2800" spc="-1" strike="noStrike">
              <a:solidFill>
                <a:srgbClr val="000000"/>
              </a:solidFill>
              <a:latin typeface="Calibri"/>
            </a:endParaRPr>
          </a:p>
        </p:txBody>
      </p:sp>
      <p:sp>
        <p:nvSpPr>
          <p:cNvPr id="19" name="PlaceHolder 20"/>
          <p:cNvSpPr>
            <a:spLocks noGrp="1"/>
          </p:cNvSpPr>
          <p:nvPr>
            <p:ph type="body"/>
          </p:nvPr>
        </p:nvSpPr>
        <p:spPr>
          <a:xfrm>
            <a:off x="35147160" y="17198640"/>
            <a:ext cx="827208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20" name="PlaceHolder 21"/>
          <p:cNvSpPr>
            <a:spLocks noGrp="1"/>
          </p:cNvSpPr>
          <p:nvPr>
            <p:ph type="body"/>
          </p:nvPr>
        </p:nvSpPr>
        <p:spPr>
          <a:xfrm>
            <a:off x="9133920" y="4107240"/>
            <a:ext cx="827100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21" name="PlaceHolder 22"/>
          <p:cNvSpPr>
            <a:spLocks noGrp="1"/>
          </p:cNvSpPr>
          <p:nvPr>
            <p:ph type="body"/>
          </p:nvPr>
        </p:nvSpPr>
        <p:spPr>
          <a:xfrm>
            <a:off x="26462520" y="4075560"/>
            <a:ext cx="8274600" cy="12911040"/>
          </a:xfrm>
          <a:prstGeom prst="rect">
            <a:avLst/>
          </a:prstGeom>
        </p:spPr>
        <p:txBody>
          <a:bodyPr tIns="91440" bIns="91440">
            <a:noAutofit/>
          </a:bodyPr>
          <a:p>
            <a:pPr>
              <a:lnSpc>
                <a:spcPct val="100000"/>
              </a:lnSpc>
              <a:spcBef>
                <a:spcPts val="400"/>
              </a:spcBef>
              <a:tabLst>
                <a:tab algn="l" pos="0"/>
              </a:tabLst>
            </a:pPr>
            <a:r>
              <a:rPr b="0" lang="en-US" sz="2000" spc="-1" strike="noStrike">
                <a:solidFill>
                  <a:srgbClr val="4c376b"/>
                </a:solidFill>
                <a:latin typeface="Times New Roman"/>
              </a:rPr>
              <a:t>Type in or paste your text here</a:t>
            </a:r>
            <a:endParaRPr b="0" lang="en-US" sz="2000" spc="-1" strike="noStrike">
              <a:solidFill>
                <a:srgbClr val="000000"/>
              </a:solidFill>
              <a:latin typeface="Calibri"/>
            </a:endParaRPr>
          </a:p>
        </p:txBody>
      </p:sp>
      <p:sp>
        <p:nvSpPr>
          <p:cNvPr id="22" name="PlaceHolder 23"/>
          <p:cNvSpPr>
            <a:spLocks noGrp="1"/>
          </p:cNvSpPr>
          <p:nvPr>
            <p:ph type="body"/>
          </p:nvPr>
        </p:nvSpPr>
        <p:spPr>
          <a:xfrm>
            <a:off x="26472600" y="-2661480"/>
            <a:ext cx="8274600" cy="12885120"/>
          </a:xfrm>
          <a:prstGeom prst="rect">
            <a:avLst/>
          </a:prstGeom>
        </p:spPr>
        <p:txBody>
          <a:bodyPr lIns="78480" rIns="78480" tIns="78480" bIns="78480" anchor="ctr">
            <a:noAutofit/>
          </a:bodyPr>
          <a:p>
            <a:pPr algn="ctr">
              <a:lnSpc>
                <a:spcPct val="100000"/>
              </a:lnSpc>
              <a:spcBef>
                <a:spcPts val="561"/>
              </a:spcBef>
              <a:tabLst>
                <a:tab algn="l" pos="0"/>
              </a:tabLst>
            </a:pPr>
            <a:r>
              <a:rPr b="1" lang="en-US" sz="2800" spc="-1" strike="noStrike" u="sng">
                <a:solidFill>
                  <a:srgbClr val="4c376b"/>
                </a:solidFill>
                <a:uFillTx/>
                <a:latin typeface="Calibri"/>
              </a:rPr>
              <a:t>(click to edit)  RESULTS</a:t>
            </a:r>
            <a:endParaRPr b="0" lang="en-US" sz="2800" spc="-1" strike="noStrike">
              <a:solidFill>
                <a:srgbClr val="000000"/>
              </a:solidFill>
              <a:latin typeface="Calibri"/>
            </a:endParaRPr>
          </a:p>
        </p:txBody>
      </p:sp>
      <p:sp>
        <p:nvSpPr>
          <p:cNvPr id="23" name="PlaceHolder 24"/>
          <p:cNvSpPr>
            <a:spLocks noGrp="1"/>
          </p:cNvSpPr>
          <p:nvPr>
            <p:ph type="body"/>
          </p:nvPr>
        </p:nvSpPr>
        <p:spPr>
          <a:xfrm>
            <a:off x="5225040" y="1464840"/>
            <a:ext cx="33440400" cy="963720"/>
          </a:xfrm>
          <a:prstGeom prst="rect">
            <a:avLst/>
          </a:prstGeom>
        </p:spPr>
        <p:txBody>
          <a:bodyPr lIns="90000" rIns="90000" tIns="45000" bIns="45000">
            <a:normAutofit/>
          </a:bodyPr>
          <a:p>
            <a:pPr algn="ctr">
              <a:lnSpc>
                <a:spcPct val="100000"/>
              </a:lnSpc>
              <a:spcBef>
                <a:spcPts val="961"/>
              </a:spcBef>
              <a:tabLst>
                <a:tab algn="l" pos="0"/>
              </a:tabLst>
            </a:pPr>
            <a:r>
              <a:rPr b="0" lang="en-US" sz="4800" spc="-1" strike="noStrike">
                <a:solidFill>
                  <a:srgbClr val="4c376b"/>
                </a:solidFill>
                <a:latin typeface="Calibri"/>
              </a:rPr>
              <a:t>Click here to add authors</a:t>
            </a:r>
            <a:endParaRPr b="0" lang="en-US" sz="4800" spc="-1" strike="noStrike">
              <a:solidFill>
                <a:srgbClr val="000000"/>
              </a:solidFill>
              <a:latin typeface="Calibri"/>
            </a:endParaRPr>
          </a:p>
        </p:txBody>
      </p:sp>
      <p:sp>
        <p:nvSpPr>
          <p:cNvPr id="24" name="PlaceHolder 25"/>
          <p:cNvSpPr>
            <a:spLocks noGrp="1"/>
          </p:cNvSpPr>
          <p:nvPr>
            <p:ph type="body"/>
          </p:nvPr>
        </p:nvSpPr>
        <p:spPr>
          <a:xfrm>
            <a:off x="5225040" y="2428920"/>
            <a:ext cx="33440400" cy="634320"/>
          </a:xfrm>
          <a:prstGeom prst="rect">
            <a:avLst/>
          </a:prstGeom>
        </p:spPr>
        <p:txBody>
          <a:bodyPr lIns="90000" rIns="90000" tIns="45000" bIns="45000">
            <a:normAutofit/>
          </a:bodyPr>
          <a:p>
            <a:pPr algn="ctr">
              <a:lnSpc>
                <a:spcPct val="100000"/>
              </a:lnSpc>
              <a:spcBef>
                <a:spcPts val="720"/>
              </a:spcBef>
              <a:tabLst>
                <a:tab algn="l" pos="0"/>
              </a:tabLst>
            </a:pPr>
            <a:r>
              <a:rPr b="0" lang="en-US" sz="3600" spc="-1" strike="noStrike">
                <a:solidFill>
                  <a:srgbClr val="4c376b"/>
                </a:solidFill>
                <a:latin typeface="Calibri"/>
              </a:rPr>
              <a:t>Click here to add affiliations</a:t>
            </a:r>
            <a:endParaRPr b="0" lang="en-US" sz="3600" spc="-1" strike="noStrike">
              <a:solidFill>
                <a:srgbClr val="000000"/>
              </a:solidFill>
              <a:latin typeface="Calibri"/>
            </a:endParaRPr>
          </a:p>
        </p:txBody>
      </p:sp>
      <p:sp>
        <p:nvSpPr>
          <p:cNvPr id="25" name="PlaceHolder 26"/>
          <p:cNvSpPr>
            <a:spLocks noGrp="1"/>
          </p:cNvSpPr>
          <p:nvPr>
            <p:ph type="body"/>
          </p:nvPr>
        </p:nvSpPr>
        <p:spPr>
          <a:xfrm>
            <a:off x="5225040" y="180000"/>
            <a:ext cx="33440400" cy="1284480"/>
          </a:xfrm>
          <a:prstGeom prst="rect">
            <a:avLst/>
          </a:prstGeom>
        </p:spPr>
        <p:txBody>
          <a:bodyPr lIns="90000" rIns="90000" tIns="45000" bIns="45000">
            <a:normAutofit/>
          </a:bodyPr>
          <a:p>
            <a:pPr algn="ctr">
              <a:lnSpc>
                <a:spcPct val="100000"/>
              </a:lnSpc>
              <a:spcBef>
                <a:spcPts val="1199"/>
              </a:spcBef>
              <a:tabLst>
                <a:tab algn="l" pos="0"/>
              </a:tabLst>
            </a:pPr>
            <a:r>
              <a:rPr b="1" lang="en-US" sz="6000" spc="-1" strike="noStrike">
                <a:solidFill>
                  <a:srgbClr val="4c376b"/>
                </a:solidFill>
                <a:latin typeface="Calibri"/>
              </a:rPr>
              <a:t>Click here to add title</a:t>
            </a:r>
            <a:endParaRPr b="0" lang="en-US" sz="6000" spc="-1" strike="noStrike">
              <a:solidFill>
                <a:srgbClr val="000000"/>
              </a:solidFill>
              <a:latin typeface="Calibri"/>
            </a:endParaRPr>
          </a:p>
        </p:txBody>
      </p:sp>
      <p:sp>
        <p:nvSpPr>
          <p:cNvPr id="26" name="PlaceHolder 27"/>
          <p:cNvSpPr>
            <a:spLocks noGrp="1"/>
          </p:cNvSpPr>
          <p:nvPr>
            <p:ph type="title"/>
          </p:nvPr>
        </p:nvSpPr>
        <p:spPr>
          <a:xfrm>
            <a:off x="2194560" y="875520"/>
            <a:ext cx="39501720" cy="3664440"/>
          </a:xfrm>
          <a:prstGeom prst="rect">
            <a:avLst/>
          </a:prstGeom>
        </p:spPr>
        <p:txBody>
          <a:bodyPr lIns="0" rIns="0" tIns="0" bIns="0" anchor="ctr">
            <a:noAutofit/>
          </a:bodyPr>
          <a:p>
            <a:r>
              <a:rPr b="0" lang="en-US" sz="7400" spc="-1" strike="noStrike">
                <a:solidFill>
                  <a:srgbClr val="000000"/>
                </a:solidFill>
                <a:latin typeface="Calibri"/>
              </a:rPr>
              <a:t>Click to edit the title text format</a:t>
            </a:r>
            <a:endParaRPr b="0" lang="en-US" sz="74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www.mspbs.gov.py/index.php" TargetMode="External"/><Relationship Id="rId3" Type="http://schemas.openxmlformats.org/officeDocument/2006/relationships/hyperlink" Target="https://www.mspbs.gov.py/index.php" TargetMode="External"/><Relationship Id="rId4" Type="http://schemas.openxmlformats.org/officeDocument/2006/relationships/hyperlink" Target="https://www.mspbs.gov.py/index.php" TargetMode="External"/><Relationship Id="rId5" Type="http://schemas.openxmlformats.org/officeDocument/2006/relationships/hyperlink" Target="https://www.upla.cl/noticias/2020/07/31/laboratorio-de-data-science-upla-analizara-datos-de-contagio-de-covid-19/" TargetMode="External"/><Relationship Id="rId6" Type="http://schemas.openxmlformats.org/officeDocument/2006/relationships/hyperlink" Target="https://www.upla.cl/noticias/2020/07/31/laboratorio-de-data-science-upla-analizara-datos-de-contagio-de-covid-19/" TargetMode="External"/><Relationship Id="rId7" Type="http://schemas.openxmlformats.org/officeDocument/2006/relationships/hyperlink" Target="https://datosmacro.expansion.com/otros/coronavirus-vacuna/paraguay" TargetMode="External"/><Relationship Id="rId8" Type="http://schemas.openxmlformats.org/officeDocument/2006/relationships/hyperlink" Target="https://datosmacro.expansion.com/otros/coronavirus-vacuna/paraguay" TargetMode="External"/><Relationship Id="rId9" Type="http://schemas.openxmlformats.org/officeDocument/2006/relationships/hyperlink" Target="https://pai.mspbs.gov.py/tercera-dosis-como-refuerzo-contra-el-covid-19/" TargetMode="External"/><Relationship Id="rId10" Type="http://schemas.openxmlformats.org/officeDocument/2006/relationships/hyperlink" Target="https://pai.mspbs.gov.py/tercera-dosis-como-refuerzo-contra-el-covid-19/" TargetMode="External"/><Relationship Id="rId11" Type="http://schemas.openxmlformats.org/officeDocument/2006/relationships/hyperlink" Target="https://github.com/owid/covid-19-data/blob/master/public/data/vaccinations/country_data/Paraguay.csv" TargetMode="External"/><Relationship Id="rId12" Type="http://schemas.openxmlformats.org/officeDocument/2006/relationships/hyperlink" Target="https://github.com/owid/covid-19-data/blob/master/public/data/vaccinations/country_data/Paraguay.csv" TargetMode="External"/><Relationship Id="rId13" Type="http://schemas.openxmlformats.org/officeDocument/2006/relationships/hyperlink" Target="https://ais.paho.org/imm/IM_DosisAdmin-Vacunacion.asp" TargetMode="External"/><Relationship Id="rId14" Type="http://schemas.openxmlformats.org/officeDocument/2006/relationships/hyperlink" Target="https://ais.paho.org/imm/IM_DosisAdmin-Vacunacion.asp" TargetMode="External"/><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png"/><Relationship Id="rId20" Type="http://schemas.openxmlformats.org/officeDocument/2006/relationships/image" Target="../media/image13.png"/><Relationship Id="rId21" Type="http://schemas.openxmlformats.org/officeDocument/2006/relationships/image" Target="../media/image14.png"/><Relationship Id="rId22" Type="http://schemas.openxmlformats.org/officeDocument/2006/relationships/image" Target="../media/image15.png"/><Relationship Id="rId23" Type="http://schemas.openxmlformats.org/officeDocument/2006/relationships/slideLayout" Target="../slideLayouts/slideLayout1.xml"/><Relationship Id="rId24"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CustomShape 1"/>
          <p:cNvSpPr/>
          <p:nvPr/>
        </p:nvSpPr>
        <p:spPr>
          <a:xfrm>
            <a:off x="3332880" y="272520"/>
            <a:ext cx="2212200" cy="3308400"/>
          </a:xfrm>
          <a:prstGeom prst="ellipse">
            <a:avLst/>
          </a:prstGeom>
          <a:blipFill rotWithShape="0">
            <a:blip r:embed="rId1"/>
            <a:stretch>
              <a:fillRect l="-166" t="-1354" r="0" b="0"/>
            </a:stretch>
          </a:blipFill>
          <a:ln>
            <a:noFill/>
          </a:ln>
          <a:effectLst>
            <a:softEdge rad="112500"/>
          </a:effectLst>
        </p:spPr>
        <p:style>
          <a:lnRef idx="0"/>
          <a:fillRef idx="0"/>
          <a:effectRef idx="0"/>
          <a:fontRef idx="minor"/>
        </p:style>
      </p:sp>
      <p:sp>
        <p:nvSpPr>
          <p:cNvPr id="70" name="TextShape 2"/>
          <p:cNvSpPr txBox="1"/>
          <p:nvPr/>
        </p:nvSpPr>
        <p:spPr>
          <a:xfrm>
            <a:off x="398160" y="10669320"/>
            <a:ext cx="8290440" cy="1292400"/>
          </a:xfrm>
          <a:prstGeom prst="rect">
            <a:avLst/>
          </a:prstGeom>
          <a:noFill/>
          <a:ln>
            <a:noFill/>
          </a:ln>
        </p:spPr>
        <p:txBody>
          <a:bodyPr tIns="91440" bIns="91440">
            <a:noAutofit/>
          </a:bodyPr>
          <a:p>
            <a:pPr>
              <a:lnSpc>
                <a:spcPct val="100000"/>
              </a:lnSpc>
              <a:spcBef>
                <a:spcPts val="479"/>
              </a:spcBef>
              <a:tabLst>
                <a:tab algn="l" pos="0"/>
              </a:tabLst>
            </a:pPr>
            <a:r>
              <a:rPr b="0" lang="es-MX" sz="2400" spc="-1" strike="noStrike">
                <a:solidFill>
                  <a:srgbClr val="4c376b"/>
                </a:solidFill>
                <a:latin typeface="Calibri"/>
              </a:rPr>
              <a:t>Comprender y visualizar mejor los datos proveídos por el ministerio aprovechando así las herramientas dadas en clases </a:t>
            </a:r>
            <a:r>
              <a:rPr b="0" lang="es-MX" sz="2000" spc="-1" strike="noStrike">
                <a:solidFill>
                  <a:srgbClr val="4c376b"/>
                </a:solidFill>
                <a:latin typeface="Calibri"/>
              </a:rPr>
              <a:t> </a:t>
            </a:r>
            <a:endParaRPr b="0" lang="en-US" sz="2000" spc="-1" strike="noStrike">
              <a:solidFill>
                <a:srgbClr val="000000"/>
              </a:solidFill>
              <a:latin typeface="Calibri"/>
            </a:endParaRPr>
          </a:p>
          <a:p>
            <a:pPr>
              <a:lnSpc>
                <a:spcPct val="100000"/>
              </a:lnSpc>
              <a:spcBef>
                <a:spcPts val="400"/>
              </a:spcBef>
              <a:tabLst>
                <a:tab algn="l" pos="0"/>
              </a:tabLst>
            </a:pPr>
            <a:endParaRPr b="0" lang="en-US" sz="2000" spc="-1" strike="noStrike">
              <a:solidFill>
                <a:srgbClr val="000000"/>
              </a:solidFill>
              <a:latin typeface="Calibri"/>
            </a:endParaRPr>
          </a:p>
        </p:txBody>
      </p:sp>
      <p:sp>
        <p:nvSpPr>
          <p:cNvPr id="71" name="TextShape 3"/>
          <p:cNvSpPr txBox="1"/>
          <p:nvPr/>
        </p:nvSpPr>
        <p:spPr>
          <a:xfrm>
            <a:off x="140400" y="6886440"/>
            <a:ext cx="8290440" cy="650520"/>
          </a:xfrm>
          <a:prstGeom prst="rect">
            <a:avLst/>
          </a:prstGeom>
          <a:noFill/>
          <a:ln>
            <a:noFill/>
          </a:ln>
        </p:spPr>
        <p:txBody>
          <a:bodyPr lIns="78480" rIns="78480" tIns="78480" bIns="78480" anchor="ctr">
            <a:noAutofit/>
          </a:bodyPr>
          <a:p>
            <a:pPr algn="ctr">
              <a:lnSpc>
                <a:spcPct val="100000"/>
              </a:lnSpc>
              <a:spcBef>
                <a:spcPts val="641"/>
              </a:spcBef>
              <a:tabLst>
                <a:tab algn="l" pos="0"/>
              </a:tabLst>
            </a:pPr>
            <a:r>
              <a:rPr b="1" lang="es-PY" sz="3200" spc="-1" strike="noStrike">
                <a:solidFill>
                  <a:srgbClr val="4c376b"/>
                </a:solidFill>
                <a:latin typeface="Calibri"/>
              </a:rPr>
              <a:t>Resumen</a:t>
            </a:r>
            <a:endParaRPr b="0" lang="en-US" sz="3200" spc="-1" strike="noStrike">
              <a:solidFill>
                <a:srgbClr val="000000"/>
              </a:solidFill>
              <a:latin typeface="Calibri"/>
            </a:endParaRPr>
          </a:p>
        </p:txBody>
      </p:sp>
      <p:sp>
        <p:nvSpPr>
          <p:cNvPr id="72" name="TextShape 4"/>
          <p:cNvSpPr txBox="1"/>
          <p:nvPr/>
        </p:nvSpPr>
        <p:spPr>
          <a:xfrm>
            <a:off x="191880" y="12225600"/>
            <a:ext cx="8196120" cy="650520"/>
          </a:xfrm>
          <a:prstGeom prst="rect">
            <a:avLst/>
          </a:prstGeom>
          <a:noFill/>
          <a:ln>
            <a:noFill/>
          </a:ln>
        </p:spPr>
        <p:txBody>
          <a:bodyPr lIns="78480" rIns="78480" tIns="78480" bIns="78480" anchor="ctr">
            <a:noAutofit/>
          </a:bodyPr>
          <a:p>
            <a:pPr algn="ctr">
              <a:lnSpc>
                <a:spcPct val="100000"/>
              </a:lnSpc>
              <a:spcBef>
                <a:spcPts val="641"/>
              </a:spcBef>
              <a:tabLst>
                <a:tab algn="l" pos="0"/>
              </a:tabLst>
            </a:pPr>
            <a:r>
              <a:rPr b="1" lang="es-PY" sz="3200" spc="-1" strike="noStrike">
                <a:solidFill>
                  <a:srgbClr val="4c376b"/>
                </a:solidFill>
                <a:latin typeface="Calibri"/>
              </a:rPr>
              <a:t>Introducción y Justificación </a:t>
            </a:r>
            <a:endParaRPr b="0" lang="en-US" sz="3200" spc="-1" strike="noStrike">
              <a:solidFill>
                <a:srgbClr val="000000"/>
              </a:solidFill>
              <a:latin typeface="Calibri"/>
            </a:endParaRPr>
          </a:p>
        </p:txBody>
      </p:sp>
      <p:sp>
        <p:nvSpPr>
          <p:cNvPr id="73" name="TextShape 5"/>
          <p:cNvSpPr txBox="1"/>
          <p:nvPr/>
        </p:nvSpPr>
        <p:spPr>
          <a:xfrm>
            <a:off x="491040" y="7543800"/>
            <a:ext cx="8290440" cy="2400120"/>
          </a:xfrm>
          <a:prstGeom prst="rect">
            <a:avLst/>
          </a:prstGeom>
          <a:noFill/>
          <a:ln>
            <a:noFill/>
          </a:ln>
        </p:spPr>
        <p:txBody>
          <a:bodyPr tIns="91440" bIns="91440">
            <a:noAutofit/>
          </a:bodyPr>
          <a:p>
            <a:pPr>
              <a:lnSpc>
                <a:spcPct val="100000"/>
              </a:lnSpc>
              <a:spcBef>
                <a:spcPts val="479"/>
              </a:spcBef>
              <a:tabLst>
                <a:tab algn="l" pos="0"/>
              </a:tabLst>
            </a:pPr>
            <a:r>
              <a:rPr b="0" lang="es-MX" sz="2400" spc="-1" strike="noStrike">
                <a:solidFill>
                  <a:srgbClr val="4c376b"/>
                </a:solidFill>
                <a:latin typeface="Calibri"/>
              </a:rPr>
              <a:t>Análisis de la campaña de vacunación según tipo de vacuna utilizada para cada habitante, cantidad de menores ya vacunados, meses con más asistencias a los vacunatorios, día donde más gente se vacuno y día con menos vacunados. Gráficas de vacunas aplicadas con primera y segunda dosis. </a:t>
            </a:r>
            <a:endParaRPr b="0" lang="en-US" sz="2400" spc="-1" strike="noStrike">
              <a:solidFill>
                <a:srgbClr val="000000"/>
              </a:solidFill>
              <a:latin typeface="Calibri"/>
            </a:endParaRPr>
          </a:p>
          <a:p>
            <a:pPr>
              <a:lnSpc>
                <a:spcPct val="100000"/>
              </a:lnSpc>
              <a:spcBef>
                <a:spcPts val="400"/>
              </a:spcBef>
              <a:tabLst>
                <a:tab algn="l" pos="0"/>
              </a:tabLst>
            </a:pPr>
            <a:endParaRPr b="0" lang="en-US" sz="2400" spc="-1" strike="noStrike">
              <a:solidFill>
                <a:srgbClr val="000000"/>
              </a:solidFill>
              <a:latin typeface="Calibri"/>
            </a:endParaRPr>
          </a:p>
        </p:txBody>
      </p:sp>
      <p:sp>
        <p:nvSpPr>
          <p:cNvPr id="74" name="TextShape 6"/>
          <p:cNvSpPr txBox="1"/>
          <p:nvPr/>
        </p:nvSpPr>
        <p:spPr>
          <a:xfrm>
            <a:off x="187560" y="9983160"/>
            <a:ext cx="8290440" cy="650520"/>
          </a:xfrm>
          <a:prstGeom prst="rect">
            <a:avLst/>
          </a:prstGeom>
          <a:noFill/>
          <a:ln>
            <a:noFill/>
          </a:ln>
        </p:spPr>
        <p:txBody>
          <a:bodyPr lIns="78480" rIns="78480" tIns="78480" bIns="78480" anchor="ctr">
            <a:noAutofit/>
          </a:bodyPr>
          <a:p>
            <a:pPr algn="ctr">
              <a:lnSpc>
                <a:spcPct val="100000"/>
              </a:lnSpc>
              <a:spcBef>
                <a:spcPts val="641"/>
              </a:spcBef>
              <a:tabLst>
                <a:tab algn="l" pos="0"/>
              </a:tabLst>
            </a:pPr>
            <a:r>
              <a:rPr b="1" lang="es-PY" sz="3200" spc="-1" strike="noStrike">
                <a:solidFill>
                  <a:srgbClr val="4c376b"/>
                </a:solidFill>
                <a:latin typeface="Calibri"/>
              </a:rPr>
              <a:t>Objetivos</a:t>
            </a:r>
            <a:endParaRPr b="0" lang="en-US" sz="3200" spc="-1" strike="noStrike">
              <a:solidFill>
                <a:srgbClr val="000000"/>
              </a:solidFill>
              <a:latin typeface="Calibri"/>
            </a:endParaRPr>
          </a:p>
        </p:txBody>
      </p:sp>
      <p:sp>
        <p:nvSpPr>
          <p:cNvPr id="75" name="TextShape 7"/>
          <p:cNvSpPr txBox="1"/>
          <p:nvPr/>
        </p:nvSpPr>
        <p:spPr>
          <a:xfrm>
            <a:off x="8784360" y="2024280"/>
            <a:ext cx="9119160" cy="1661760"/>
          </a:xfrm>
          <a:prstGeom prst="rect">
            <a:avLst/>
          </a:prstGeom>
          <a:noFill/>
          <a:ln>
            <a:noFill/>
          </a:ln>
        </p:spPr>
        <p:txBody>
          <a:bodyPr tIns="91440" bIns="91440">
            <a:noAutofit/>
          </a:bodyPr>
          <a:p>
            <a:pPr>
              <a:lnSpc>
                <a:spcPct val="100000"/>
              </a:lnSpc>
              <a:spcBef>
                <a:spcPts val="479"/>
              </a:spcBef>
              <a:tabLst>
                <a:tab algn="l" pos="0"/>
              </a:tabLst>
            </a:pPr>
            <a:r>
              <a:rPr b="0" lang="es-PY" sz="2400" spc="-1" strike="noStrike">
                <a:solidFill>
                  <a:srgbClr val="4c376b"/>
                </a:solidFill>
                <a:latin typeface="Calibri"/>
              </a:rPr>
              <a:t>- Se puede observar que la mayor cantidad de vacunados fue entre el 21-26 de abril ya que fueron los primeros días en el que se habilito vacunas a partir de 20 años de edad</a:t>
            </a:r>
            <a:endParaRPr b="0" lang="en-US" sz="2400" spc="-1" strike="noStrike">
              <a:solidFill>
                <a:srgbClr val="000000"/>
              </a:solidFill>
              <a:latin typeface="Calibri"/>
            </a:endParaRPr>
          </a:p>
          <a:p>
            <a:pPr>
              <a:lnSpc>
                <a:spcPct val="100000"/>
              </a:lnSpc>
              <a:spcBef>
                <a:spcPts val="400"/>
              </a:spcBef>
              <a:tabLst>
                <a:tab algn="l" pos="0"/>
              </a:tabLst>
            </a:pPr>
            <a:endParaRPr b="0" lang="en-US" sz="2400" spc="-1" strike="noStrike">
              <a:solidFill>
                <a:srgbClr val="000000"/>
              </a:solidFill>
              <a:latin typeface="Calibri"/>
            </a:endParaRPr>
          </a:p>
        </p:txBody>
      </p:sp>
      <p:sp>
        <p:nvSpPr>
          <p:cNvPr id="76" name="TextShape 8"/>
          <p:cNvSpPr txBox="1"/>
          <p:nvPr/>
        </p:nvSpPr>
        <p:spPr>
          <a:xfrm>
            <a:off x="8782200" y="1416600"/>
            <a:ext cx="8274600" cy="650520"/>
          </a:xfrm>
          <a:prstGeom prst="rect">
            <a:avLst/>
          </a:prstGeom>
          <a:noFill/>
          <a:ln>
            <a:noFill/>
          </a:ln>
        </p:spPr>
        <p:txBody>
          <a:bodyPr lIns="78480" rIns="78480" tIns="78480" bIns="78480" anchor="ctr">
            <a:noAutofit/>
          </a:bodyPr>
          <a:p>
            <a:pPr algn="ctr">
              <a:lnSpc>
                <a:spcPct val="100000"/>
              </a:lnSpc>
              <a:spcBef>
                <a:spcPts val="641"/>
              </a:spcBef>
              <a:tabLst>
                <a:tab algn="l" pos="0"/>
              </a:tabLst>
            </a:pPr>
            <a:r>
              <a:rPr b="1" lang="es-PY" sz="3200" spc="-1" strike="noStrike">
                <a:solidFill>
                  <a:srgbClr val="4c376b"/>
                </a:solidFill>
                <a:latin typeface="Calibri"/>
              </a:rPr>
              <a:t>Resultados</a:t>
            </a:r>
            <a:endParaRPr b="0" lang="en-US" sz="3200" spc="-1" strike="noStrike">
              <a:solidFill>
                <a:srgbClr val="000000"/>
              </a:solidFill>
              <a:latin typeface="Calibri"/>
            </a:endParaRPr>
          </a:p>
        </p:txBody>
      </p:sp>
      <p:sp>
        <p:nvSpPr>
          <p:cNvPr id="77" name="TextShape 9"/>
          <p:cNvSpPr txBox="1"/>
          <p:nvPr/>
        </p:nvSpPr>
        <p:spPr>
          <a:xfrm>
            <a:off x="18571320" y="1213560"/>
            <a:ext cx="8728200" cy="3481920"/>
          </a:xfrm>
          <a:prstGeom prst="rect">
            <a:avLst/>
          </a:prstGeom>
          <a:noFill/>
          <a:ln>
            <a:noFill/>
          </a:ln>
        </p:spPr>
        <p:txBody>
          <a:bodyPr lIns="78480" rIns="78480" tIns="78480" bIns="78480" anchor="ctr">
            <a:noAutofit/>
          </a:bodyPr>
          <a:p>
            <a:pPr>
              <a:lnSpc>
                <a:spcPct val="100000"/>
              </a:lnSpc>
              <a:spcBef>
                <a:spcPts val="479"/>
              </a:spcBef>
              <a:tabLst>
                <a:tab algn="l" pos="0"/>
              </a:tabLst>
            </a:pPr>
            <a:r>
              <a:rPr b="0" lang="es-PY" sz="2400" spc="-1" strike="noStrike">
                <a:solidFill>
                  <a:srgbClr val="4c376b"/>
                </a:solidFill>
                <a:latin typeface="Calibri"/>
              </a:rPr>
              <a:t>- En la siguiente grafica se puede observar la cantidad de personas que se aplicaron la primera, segunda y tercera dosis en la que se puede observa que la mayor parte de los vacunados tiene solo la primera dosis, en donde la cantidad de personas que se aplicaron la tercera dosis es muy baja debido a que se empezó a aplicar recientemente el Lunes de 25 de Octubre  por terminación de cedula y priorizando la vacunación al Personal de Salud y Personas de 50 años en adelante, que hayan recibido su segunda dosis hasta el 30 de abril </a:t>
            </a:r>
            <a:endParaRPr b="0" lang="en-US" sz="2400" spc="-1" strike="noStrike">
              <a:solidFill>
                <a:srgbClr val="000000"/>
              </a:solidFill>
              <a:latin typeface="Calibri"/>
            </a:endParaRPr>
          </a:p>
        </p:txBody>
      </p:sp>
      <p:sp>
        <p:nvSpPr>
          <p:cNvPr id="78" name="TextShape 10"/>
          <p:cNvSpPr txBox="1"/>
          <p:nvPr/>
        </p:nvSpPr>
        <p:spPr>
          <a:xfrm>
            <a:off x="35285760" y="1573200"/>
            <a:ext cx="8605080" cy="5404320"/>
          </a:xfrm>
          <a:prstGeom prst="rect">
            <a:avLst/>
          </a:prstGeom>
          <a:noFill/>
          <a:ln>
            <a:noFill/>
          </a:ln>
        </p:spPr>
        <p:txBody>
          <a:bodyPr tIns="91440" bIns="91440">
            <a:noAutofit/>
          </a:bodyPr>
          <a:p>
            <a:pPr algn="ctr">
              <a:lnSpc>
                <a:spcPct val="100000"/>
              </a:lnSpc>
              <a:spcBef>
                <a:spcPts val="641"/>
              </a:spcBef>
              <a:tabLst>
                <a:tab algn="l" pos="0"/>
              </a:tabLst>
            </a:pPr>
            <a:r>
              <a:rPr b="1" lang="es-PY" sz="3200" spc="-1" strike="noStrike">
                <a:solidFill>
                  <a:srgbClr val="4c376b"/>
                </a:solidFill>
                <a:latin typeface="Times New Roman"/>
              </a:rPr>
              <a:t>Conclusión</a:t>
            </a:r>
            <a:endParaRPr b="0" lang="en-US" sz="3200" spc="-1" strike="noStrike">
              <a:solidFill>
                <a:srgbClr val="000000"/>
              </a:solidFill>
              <a:latin typeface="Calibri"/>
            </a:endParaRPr>
          </a:p>
          <a:p>
            <a:pPr algn="ctr">
              <a:lnSpc>
                <a:spcPct val="100000"/>
              </a:lnSpc>
              <a:spcBef>
                <a:spcPts val="641"/>
              </a:spcBef>
              <a:tabLst>
                <a:tab algn="l" pos="0"/>
              </a:tabLst>
            </a:pPr>
            <a:endParaRPr b="0" lang="en-US" sz="3200" spc="-1" strike="noStrike">
              <a:solidFill>
                <a:srgbClr val="000000"/>
              </a:solidFill>
              <a:latin typeface="Calibri"/>
            </a:endParaRPr>
          </a:p>
          <a:p>
            <a:pPr>
              <a:lnSpc>
                <a:spcPct val="100000"/>
              </a:lnSpc>
              <a:spcBef>
                <a:spcPts val="479"/>
              </a:spcBef>
              <a:tabLst>
                <a:tab algn="l" pos="0"/>
              </a:tabLst>
            </a:pPr>
            <a:r>
              <a:rPr b="1" lang="es-PY" sz="2400" spc="-1" strike="noStrike">
                <a:solidFill>
                  <a:srgbClr val="4c376b"/>
                </a:solidFill>
                <a:latin typeface="Calibri"/>
              </a:rPr>
              <a:t>Con la  investigación realizada nos dimos cuenta de que solo el 33.37% de la población están completamente vacunada a pesar de tener como objetivo la completa inmunización de al menos unos 4.500.000 de los 7 millones de habitantes por lo que se tendrá que mejorar  la lógica de distribución de las vacunas y dar a conocer los establecimientos con menor concurrencia como los establecimiento de HR Villarrica y Municipalidad de Luque entre otros para asi evitar aglomeraciones y aliviar la fila en los establecimientos mas concurridos como el Aratirí para poder reducir la morbilidad y la mortalidad causada por esta enfermedad de la manera mas eficiente y rápida posible.</a:t>
            </a:r>
            <a:endParaRPr b="0" lang="en-US" sz="2400" spc="-1" strike="noStrike">
              <a:solidFill>
                <a:srgbClr val="000000"/>
              </a:solidFill>
              <a:latin typeface="Calibri"/>
            </a:endParaRPr>
          </a:p>
        </p:txBody>
      </p:sp>
      <p:sp>
        <p:nvSpPr>
          <p:cNvPr id="79" name="TextShape 11"/>
          <p:cNvSpPr txBox="1"/>
          <p:nvPr/>
        </p:nvSpPr>
        <p:spPr>
          <a:xfrm>
            <a:off x="35562240" y="7529760"/>
            <a:ext cx="8398440" cy="7359840"/>
          </a:xfrm>
          <a:prstGeom prst="rect">
            <a:avLst/>
          </a:prstGeom>
          <a:noFill/>
          <a:ln>
            <a:noFill/>
          </a:ln>
        </p:spPr>
        <p:txBody>
          <a:bodyPr lIns="78480" rIns="78480" tIns="78480" bIns="78480" anchor="ctr">
            <a:noAutofit/>
          </a:bodyPr>
          <a:p>
            <a:pPr algn="ctr">
              <a:lnSpc>
                <a:spcPct val="100000"/>
              </a:lnSpc>
              <a:spcBef>
                <a:spcPts val="641"/>
              </a:spcBef>
              <a:tabLst>
                <a:tab algn="l" pos="0"/>
              </a:tabLst>
            </a:pPr>
            <a:r>
              <a:rPr b="1" lang="es-PY" sz="3200" spc="-1" strike="noStrike">
                <a:solidFill>
                  <a:srgbClr val="4c376b"/>
                </a:solidFill>
                <a:latin typeface="Calibri"/>
              </a:rPr>
              <a:t>Referencias</a:t>
            </a:r>
            <a:endParaRPr b="0" lang="en-US" sz="3200" spc="-1" strike="noStrike">
              <a:solidFill>
                <a:srgbClr val="000000"/>
              </a:solidFill>
              <a:latin typeface="Calibri"/>
            </a:endParaRPr>
          </a:p>
          <a:p>
            <a:pPr algn="ctr">
              <a:lnSpc>
                <a:spcPct val="100000"/>
              </a:lnSpc>
              <a:spcBef>
                <a:spcPts val="641"/>
              </a:spcBef>
              <a:tabLst>
                <a:tab algn="l" pos="0"/>
              </a:tabLst>
            </a:pPr>
            <a:endParaRPr b="0" lang="en-US" sz="32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2"/>
              </a:rPr>
              <a:t>https</a:t>
            </a:r>
            <a:r>
              <a:rPr b="1" lang="es-PY" sz="2800" spc="-1" strike="noStrike">
                <a:solidFill>
                  <a:srgbClr val="47295e"/>
                </a:solidFill>
                <a:latin typeface="Calibri"/>
                <a:hlinkClick r:id="rId3"/>
              </a:rPr>
              <a:t>://</a:t>
            </a:r>
            <a:r>
              <a:rPr b="1" lang="es-PY" sz="2800" spc="-1" strike="noStrike">
                <a:solidFill>
                  <a:srgbClr val="47295e"/>
                </a:solidFill>
                <a:latin typeface="Calibri"/>
                <a:hlinkClick r:id="rId4"/>
              </a:rPr>
              <a:t>www.mspbs.gov.py/index.php</a:t>
            </a:r>
            <a:endParaRPr b="0" lang="en-US" sz="28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5"/>
              </a:rPr>
              <a:t>https://www.upla.cl/noticias/2020/07/31/laboratorio-de-data-science-upla-analizara-datos-de-contagio-de-covid-19</a:t>
            </a:r>
            <a:r>
              <a:rPr b="1" lang="es-PY" sz="2800" spc="-1" strike="noStrike">
                <a:solidFill>
                  <a:srgbClr val="47295e"/>
                </a:solidFill>
                <a:latin typeface="Calibri"/>
                <a:hlinkClick r:id="rId6"/>
              </a:rPr>
              <a:t>/</a:t>
            </a:r>
            <a:endParaRPr b="0" lang="en-US" sz="28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7"/>
              </a:rPr>
              <a:t>https://</a:t>
            </a:r>
            <a:r>
              <a:rPr b="1" lang="es-PY" sz="2800" spc="-1" strike="noStrike">
                <a:solidFill>
                  <a:srgbClr val="47295e"/>
                </a:solidFill>
                <a:latin typeface="Calibri"/>
                <a:hlinkClick r:id="rId8"/>
              </a:rPr>
              <a:t>datosmacro.expansion.com/otros/coronavirus-vacuna/paraguay</a:t>
            </a:r>
            <a:endParaRPr b="0" lang="en-US" sz="28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9"/>
              </a:rPr>
              <a:t>https://</a:t>
            </a:r>
            <a:r>
              <a:rPr b="1" lang="es-PY" sz="2800" spc="-1" strike="noStrike">
                <a:solidFill>
                  <a:srgbClr val="47295e"/>
                </a:solidFill>
                <a:latin typeface="Calibri"/>
                <a:hlinkClick r:id="rId10"/>
              </a:rPr>
              <a:t>pai.mspbs.gov.py/tercera-dosis-como-refuerzo-contra-el-covid-19/</a:t>
            </a:r>
            <a:endParaRPr b="0" lang="en-US" sz="28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11"/>
              </a:rPr>
              <a:t>https://</a:t>
            </a:r>
            <a:r>
              <a:rPr b="1" lang="es-PY" sz="2800" spc="-1" strike="noStrike">
                <a:solidFill>
                  <a:srgbClr val="47295e"/>
                </a:solidFill>
                <a:latin typeface="Calibri"/>
                <a:hlinkClick r:id="rId12"/>
              </a:rPr>
              <a:t>github.com/owid/covid-19-data/blob/master/public/data/vaccinations/country_data/Paraguay.csv</a:t>
            </a:r>
            <a:endParaRPr b="0" lang="en-US" sz="2800" spc="-1" strike="noStrike">
              <a:solidFill>
                <a:srgbClr val="000000"/>
              </a:solidFill>
              <a:latin typeface="Calibri"/>
            </a:endParaRPr>
          </a:p>
          <a:p>
            <a:pPr marL="457200" indent="-456840">
              <a:lnSpc>
                <a:spcPct val="100000"/>
              </a:lnSpc>
              <a:spcBef>
                <a:spcPts val="561"/>
              </a:spcBef>
              <a:buClr>
                <a:srgbClr val="4c376b"/>
              </a:buClr>
              <a:buFont typeface="Arial"/>
              <a:buChar char="-"/>
              <a:tabLst>
                <a:tab algn="l" pos="0"/>
              </a:tabLst>
            </a:pPr>
            <a:r>
              <a:rPr b="1" lang="es-PY" sz="2800" spc="-1" strike="noStrike">
                <a:solidFill>
                  <a:srgbClr val="47295e"/>
                </a:solidFill>
                <a:latin typeface="Calibri"/>
                <a:hlinkClick r:id="rId13"/>
              </a:rPr>
              <a:t>https://</a:t>
            </a:r>
            <a:r>
              <a:rPr b="1" lang="es-PY" sz="2800" spc="-1" strike="noStrike">
                <a:solidFill>
                  <a:srgbClr val="47295e"/>
                </a:solidFill>
                <a:latin typeface="Calibri"/>
                <a:hlinkClick r:id="rId14"/>
              </a:rPr>
              <a:t>ais.paho.org/imm/IM_DosisAdmin-Vacunacion.asp</a:t>
            </a:r>
            <a:endParaRPr b="0" lang="en-US" sz="2800" spc="-1" strike="noStrike">
              <a:solidFill>
                <a:srgbClr val="000000"/>
              </a:solidFill>
              <a:latin typeface="Calibri"/>
            </a:endParaRPr>
          </a:p>
        </p:txBody>
      </p:sp>
      <p:sp>
        <p:nvSpPr>
          <p:cNvPr id="80" name="TextShape 12"/>
          <p:cNvSpPr txBox="1"/>
          <p:nvPr/>
        </p:nvSpPr>
        <p:spPr>
          <a:xfrm>
            <a:off x="19032120" y="14367600"/>
            <a:ext cx="8575560" cy="2031120"/>
          </a:xfrm>
          <a:prstGeom prst="rect">
            <a:avLst/>
          </a:prstGeom>
          <a:noFill/>
          <a:ln>
            <a:noFill/>
          </a:ln>
        </p:spPr>
        <p:txBody>
          <a:bodyPr tIns="91440" bIns="91440">
            <a:noAutofit/>
          </a:bodyPr>
          <a:p>
            <a:pPr>
              <a:lnSpc>
                <a:spcPct val="100000"/>
              </a:lnSpc>
              <a:spcBef>
                <a:spcPts val="479"/>
              </a:spcBef>
              <a:tabLst>
                <a:tab algn="l" pos="0"/>
              </a:tabLst>
            </a:pPr>
            <a:r>
              <a:rPr b="0" lang="es-PY" sz="2400" spc="-1" strike="noStrike">
                <a:solidFill>
                  <a:srgbClr val="4c376b"/>
                </a:solidFill>
                <a:latin typeface="Times New Roman"/>
              </a:rPr>
              <a:t>- En la tabla de cantidad de vacunados por establecimiento se observa claramente que el establecimiento del CVC Aratirí fue la mas concurrida ya que es el único vacunatorio que no tiene en cuenta terminación de cedula de identidad y que funciona las 24 horas.</a:t>
            </a:r>
            <a:endParaRPr b="0" lang="en-US" sz="2400" spc="-1" strike="noStrike">
              <a:solidFill>
                <a:srgbClr val="000000"/>
              </a:solidFill>
              <a:latin typeface="Calibri"/>
            </a:endParaRPr>
          </a:p>
        </p:txBody>
      </p:sp>
      <p:sp>
        <p:nvSpPr>
          <p:cNvPr id="81" name="TextShape 13"/>
          <p:cNvSpPr txBox="1"/>
          <p:nvPr/>
        </p:nvSpPr>
        <p:spPr>
          <a:xfrm>
            <a:off x="445320" y="12985200"/>
            <a:ext cx="8196120" cy="3508200"/>
          </a:xfrm>
          <a:prstGeom prst="rect">
            <a:avLst/>
          </a:prstGeom>
          <a:noFill/>
          <a:ln>
            <a:noFill/>
          </a:ln>
        </p:spPr>
        <p:txBody>
          <a:bodyPr tIns="91440" bIns="91440">
            <a:noAutofit/>
          </a:bodyPr>
          <a:p>
            <a:pPr>
              <a:lnSpc>
                <a:spcPct val="100000"/>
              </a:lnSpc>
              <a:spcBef>
                <a:spcPts val="479"/>
              </a:spcBef>
              <a:tabLst>
                <a:tab algn="l" pos="0"/>
              </a:tabLst>
            </a:pPr>
            <a:r>
              <a:rPr b="0" lang="es-MX" sz="2400" spc="-1" strike="noStrike">
                <a:solidFill>
                  <a:srgbClr val="4c376b"/>
                </a:solidFill>
                <a:latin typeface="Times New Roman"/>
              </a:rPr>
              <a:t>Desde el comienzo de la pandemia de COVID, se han publicado miles artículos científicos sobre el tema. por lo tanto, es muy necesaria la ayuda de la IA para obtener datos que puedan ser mejor interpretados por la población paraguaya. En este trabajo final de la materia, mostraremos cómo podemos extraer algunos conocimientos de artículos publicados por el Ministerio de Salud, obtener información y crear una herramienta para ayudar al investigador a navegar por la colección de artículos de manera significativa.</a:t>
            </a:r>
            <a:endParaRPr b="0" lang="en-US" sz="2400" spc="-1" strike="noStrike">
              <a:solidFill>
                <a:srgbClr val="000000"/>
              </a:solidFill>
              <a:latin typeface="Calibri"/>
            </a:endParaRPr>
          </a:p>
        </p:txBody>
      </p:sp>
      <p:sp>
        <p:nvSpPr>
          <p:cNvPr id="82" name="TextShape 14"/>
          <p:cNvSpPr txBox="1"/>
          <p:nvPr/>
        </p:nvSpPr>
        <p:spPr>
          <a:xfrm>
            <a:off x="8898120" y="13012560"/>
            <a:ext cx="9402840" cy="2031120"/>
          </a:xfrm>
          <a:prstGeom prst="rect">
            <a:avLst/>
          </a:prstGeom>
          <a:noFill/>
          <a:ln>
            <a:noFill/>
          </a:ln>
        </p:spPr>
        <p:txBody>
          <a:bodyPr tIns="91440" bIns="91440">
            <a:noAutofit/>
          </a:bodyPr>
          <a:p>
            <a:pPr>
              <a:lnSpc>
                <a:spcPct val="100000"/>
              </a:lnSpc>
              <a:spcBef>
                <a:spcPts val="479"/>
              </a:spcBef>
              <a:tabLst>
                <a:tab algn="l" pos="0"/>
              </a:tabLst>
            </a:pPr>
            <a:r>
              <a:rPr b="0" lang="es-PY" sz="2400" spc="-1" strike="noStrike">
                <a:solidFill>
                  <a:srgbClr val="4c376b"/>
                </a:solidFill>
                <a:latin typeface="Calibri"/>
              </a:rPr>
              <a:t>-  Los análisis realizados hasta la fecha del mes de Octubre con respecto a la vacuna mas utilizada lanzaron como resultado a la PFIZER como la vacuna que mas demanda tubo seguidamente de la ASTRAZENECA-CHADOX1-S y la que menos aplicaciones tubo en el país es la SINOPHARM </a:t>
            </a:r>
            <a:endParaRPr b="0" lang="en-US" sz="2400" spc="-1" strike="noStrike">
              <a:solidFill>
                <a:srgbClr val="000000"/>
              </a:solidFill>
              <a:latin typeface="Calibri"/>
            </a:endParaRPr>
          </a:p>
          <a:p>
            <a:pPr>
              <a:lnSpc>
                <a:spcPct val="100000"/>
              </a:lnSpc>
              <a:spcBef>
                <a:spcPts val="400"/>
              </a:spcBef>
              <a:tabLst>
                <a:tab algn="l" pos="0"/>
              </a:tabLst>
            </a:pPr>
            <a:endParaRPr b="0" lang="en-US" sz="2400" spc="-1" strike="noStrike">
              <a:solidFill>
                <a:srgbClr val="000000"/>
              </a:solidFill>
              <a:latin typeface="Calibri"/>
            </a:endParaRPr>
          </a:p>
        </p:txBody>
      </p:sp>
      <p:sp>
        <p:nvSpPr>
          <p:cNvPr id="83" name="TextShape 15"/>
          <p:cNvSpPr txBox="1"/>
          <p:nvPr/>
        </p:nvSpPr>
        <p:spPr>
          <a:xfrm>
            <a:off x="8896680" y="7537320"/>
            <a:ext cx="8864280" cy="1413720"/>
          </a:xfrm>
          <a:prstGeom prst="rect">
            <a:avLst/>
          </a:prstGeom>
          <a:noFill/>
          <a:ln>
            <a:noFill/>
          </a:ln>
        </p:spPr>
        <p:txBody>
          <a:bodyPr lIns="78480" rIns="78480" tIns="78480" bIns="78480" anchor="ctr">
            <a:noAutofit/>
          </a:bodyPr>
          <a:p>
            <a:pPr algn="ctr">
              <a:lnSpc>
                <a:spcPct val="100000"/>
              </a:lnSpc>
              <a:spcBef>
                <a:spcPts val="479"/>
              </a:spcBef>
              <a:tabLst>
                <a:tab algn="l" pos="0"/>
              </a:tabLst>
            </a:pPr>
            <a:r>
              <a:rPr b="0" lang="es-PY" sz="2400" spc="-1" strike="noStrike">
                <a:solidFill>
                  <a:srgbClr val="4c376b"/>
                </a:solidFill>
                <a:latin typeface="Calibri"/>
              </a:rPr>
              <a:t>-  Para la fecha 27 de julio se habían  agotados las vacunas, por lo  que personas con terminación del 6 a 9 no pudieron aplicarse la vacuna</a:t>
            </a:r>
            <a:endParaRPr b="0" lang="en-US" sz="2400" spc="-1" strike="noStrike">
              <a:solidFill>
                <a:srgbClr val="000000"/>
              </a:solidFill>
              <a:latin typeface="Calibri"/>
            </a:endParaRPr>
          </a:p>
          <a:p>
            <a:pPr algn="ctr">
              <a:lnSpc>
                <a:spcPct val="100000"/>
              </a:lnSpc>
              <a:spcBef>
                <a:spcPts val="561"/>
              </a:spcBef>
              <a:tabLst>
                <a:tab algn="l" pos="0"/>
              </a:tabLst>
            </a:pPr>
            <a:endParaRPr b="0" lang="en-US" sz="2400" spc="-1" strike="noStrike">
              <a:solidFill>
                <a:srgbClr val="000000"/>
              </a:solidFill>
              <a:latin typeface="Calibri"/>
            </a:endParaRPr>
          </a:p>
        </p:txBody>
      </p:sp>
      <p:sp>
        <p:nvSpPr>
          <p:cNvPr id="84" name="TextShape 16"/>
          <p:cNvSpPr txBox="1"/>
          <p:nvPr/>
        </p:nvSpPr>
        <p:spPr>
          <a:xfrm>
            <a:off x="63360" y="4405680"/>
            <a:ext cx="8690400" cy="963720"/>
          </a:xfrm>
          <a:prstGeom prst="rect">
            <a:avLst/>
          </a:prstGeom>
          <a:noFill/>
          <a:ln>
            <a:noFill/>
          </a:ln>
        </p:spPr>
        <p:txBody>
          <a:bodyPr lIns="90000" rIns="90000" tIns="45000" bIns="45000">
            <a:normAutofit/>
          </a:bodyPr>
          <a:p>
            <a:pPr algn="ctr">
              <a:lnSpc>
                <a:spcPct val="100000"/>
              </a:lnSpc>
              <a:spcBef>
                <a:spcPts val="2880"/>
              </a:spcBef>
              <a:tabLst>
                <a:tab algn="l" pos="0"/>
              </a:tabLst>
            </a:pPr>
            <a:r>
              <a:rPr b="1" lang="es-PY" sz="14400" spc="-1" strike="noStrike">
                <a:solidFill>
                  <a:srgbClr val="4c376b"/>
                </a:solidFill>
                <a:latin typeface="Calibri"/>
              </a:rPr>
              <a:t>Autores</a:t>
            </a:r>
            <a:endParaRPr b="0" lang="en-US" sz="14400" spc="-1" strike="noStrike">
              <a:solidFill>
                <a:srgbClr val="000000"/>
              </a:solidFill>
              <a:latin typeface="Calibri"/>
            </a:endParaRPr>
          </a:p>
          <a:p>
            <a:pPr algn="ctr">
              <a:lnSpc>
                <a:spcPct val="100000"/>
              </a:lnSpc>
              <a:spcBef>
                <a:spcPts val="2239"/>
              </a:spcBef>
              <a:tabLst>
                <a:tab algn="l" pos="0"/>
              </a:tabLst>
            </a:pPr>
            <a:r>
              <a:rPr b="0" lang="en-US" sz="11200" spc="-1" strike="noStrike">
                <a:solidFill>
                  <a:srgbClr val="4c376b"/>
                </a:solidFill>
                <a:latin typeface="Calibri"/>
              </a:rPr>
              <a:t>-</a:t>
            </a:r>
            <a:r>
              <a:rPr b="0" lang="es-PY" sz="11200" spc="-1" strike="noStrike">
                <a:solidFill>
                  <a:srgbClr val="4c376b"/>
                </a:solidFill>
                <a:latin typeface="Calibri"/>
              </a:rPr>
              <a:t>Ricardo Leguizamón Acosta</a:t>
            </a:r>
            <a:endParaRPr b="0" lang="en-US" sz="11200" spc="-1" strike="noStrike">
              <a:solidFill>
                <a:srgbClr val="000000"/>
              </a:solidFill>
              <a:latin typeface="Calibri"/>
            </a:endParaRPr>
          </a:p>
          <a:p>
            <a:pPr algn="ctr">
              <a:lnSpc>
                <a:spcPct val="100000"/>
              </a:lnSpc>
              <a:spcBef>
                <a:spcPts val="2239"/>
              </a:spcBef>
              <a:tabLst>
                <a:tab algn="l" pos="0"/>
              </a:tabLst>
            </a:pPr>
            <a:r>
              <a:rPr b="0" lang="es-PY" sz="11200" spc="-1" strike="noStrike">
                <a:solidFill>
                  <a:srgbClr val="4c376b"/>
                </a:solidFill>
                <a:latin typeface="Calibri"/>
              </a:rPr>
              <a:t>-Diego Seo González</a:t>
            </a:r>
            <a:endParaRPr b="0" lang="en-US" sz="11200" spc="-1" strike="noStrike">
              <a:solidFill>
                <a:srgbClr val="000000"/>
              </a:solidFill>
              <a:latin typeface="Calibri"/>
            </a:endParaRPr>
          </a:p>
          <a:p>
            <a:pPr algn="ctr">
              <a:lnSpc>
                <a:spcPct val="100000"/>
              </a:lnSpc>
              <a:spcBef>
                <a:spcPts val="2239"/>
              </a:spcBef>
              <a:tabLst>
                <a:tab algn="l" pos="0"/>
              </a:tabLst>
            </a:pPr>
            <a:r>
              <a:rPr b="0" lang="es-PY" sz="11200" spc="-1" strike="noStrike">
                <a:solidFill>
                  <a:srgbClr val="4c376b"/>
                </a:solidFill>
                <a:latin typeface="Calibri"/>
              </a:rPr>
              <a:t>-Hugo Marcelo Molas</a:t>
            </a:r>
            <a:endParaRPr b="0" lang="en-US" sz="11200" spc="-1" strike="noStrike">
              <a:solidFill>
                <a:srgbClr val="000000"/>
              </a:solidFill>
              <a:latin typeface="Calibri"/>
            </a:endParaRPr>
          </a:p>
          <a:p>
            <a:pPr algn="ctr">
              <a:lnSpc>
                <a:spcPct val="100000"/>
              </a:lnSpc>
              <a:spcBef>
                <a:spcPts val="2239"/>
              </a:spcBef>
              <a:tabLst>
                <a:tab algn="l" pos="0"/>
              </a:tabLst>
            </a:pPr>
            <a:r>
              <a:rPr b="0" lang="es-PY" sz="11200" spc="-1" strike="noStrike">
                <a:solidFill>
                  <a:srgbClr val="4c376b"/>
                </a:solidFill>
                <a:latin typeface="Calibri"/>
              </a:rPr>
              <a:t>-Julio Cesar Lezcano</a:t>
            </a:r>
            <a:endParaRPr b="0" lang="en-US" sz="11200" spc="-1" strike="noStrike">
              <a:solidFill>
                <a:srgbClr val="000000"/>
              </a:solidFill>
              <a:latin typeface="Calibri"/>
            </a:endParaRPr>
          </a:p>
          <a:p>
            <a:pPr algn="ctr">
              <a:lnSpc>
                <a:spcPct val="100000"/>
              </a:lnSpc>
              <a:spcBef>
                <a:spcPts val="961"/>
              </a:spcBef>
              <a:tabLst>
                <a:tab algn="l" pos="0"/>
              </a:tabLst>
            </a:pPr>
            <a:endParaRPr b="0" lang="en-US" sz="11200" spc="-1" strike="noStrike">
              <a:solidFill>
                <a:srgbClr val="000000"/>
              </a:solidFill>
              <a:latin typeface="Calibri"/>
            </a:endParaRPr>
          </a:p>
          <a:p>
            <a:pPr algn="ctr">
              <a:lnSpc>
                <a:spcPct val="100000"/>
              </a:lnSpc>
              <a:spcBef>
                <a:spcPts val="961"/>
              </a:spcBef>
              <a:tabLst>
                <a:tab algn="l" pos="0"/>
              </a:tabLst>
            </a:pPr>
            <a:endParaRPr b="0" lang="en-US" sz="11200" spc="-1" strike="noStrike">
              <a:solidFill>
                <a:srgbClr val="000000"/>
              </a:solidFill>
              <a:latin typeface="Calibri"/>
            </a:endParaRPr>
          </a:p>
        </p:txBody>
      </p:sp>
      <p:sp>
        <p:nvSpPr>
          <p:cNvPr id="85" name="TextShape 17"/>
          <p:cNvSpPr txBox="1"/>
          <p:nvPr/>
        </p:nvSpPr>
        <p:spPr>
          <a:xfrm>
            <a:off x="3377520" y="207360"/>
            <a:ext cx="33440400" cy="1284480"/>
          </a:xfrm>
          <a:prstGeom prst="rect">
            <a:avLst/>
          </a:prstGeom>
          <a:noFill/>
          <a:ln>
            <a:noFill/>
          </a:ln>
        </p:spPr>
        <p:txBody>
          <a:bodyPr lIns="90000" rIns="90000" tIns="45000" bIns="45000">
            <a:normAutofit/>
          </a:bodyPr>
          <a:p>
            <a:pPr algn="ctr">
              <a:lnSpc>
                <a:spcPct val="100000"/>
              </a:lnSpc>
              <a:spcBef>
                <a:spcPts val="1199"/>
              </a:spcBef>
              <a:tabLst>
                <a:tab algn="l" pos="0"/>
              </a:tabLst>
            </a:pPr>
            <a:r>
              <a:rPr b="1" lang="es-PY" sz="6000" spc="-1" strike="noStrike" u="sng">
                <a:solidFill>
                  <a:srgbClr val="4c376b"/>
                </a:solidFill>
                <a:uFillTx/>
                <a:latin typeface="Calibri"/>
              </a:rPr>
              <a:t>Registro</a:t>
            </a:r>
            <a:r>
              <a:rPr b="1" lang="en-US" sz="6000" spc="-1" strike="noStrike" u="sng">
                <a:solidFill>
                  <a:srgbClr val="4c376b"/>
                </a:solidFill>
                <a:uFillTx/>
                <a:latin typeface="Calibri"/>
              </a:rPr>
              <a:t> de </a:t>
            </a:r>
            <a:r>
              <a:rPr b="1" lang="es-PY" sz="6000" spc="-1" strike="noStrike" u="sng">
                <a:solidFill>
                  <a:srgbClr val="4c376b"/>
                </a:solidFill>
                <a:uFillTx/>
                <a:latin typeface="Calibri"/>
              </a:rPr>
              <a:t>vacunados</a:t>
            </a:r>
            <a:r>
              <a:rPr b="1" lang="en-US" sz="6000" spc="-1" strike="noStrike" u="sng">
                <a:solidFill>
                  <a:srgbClr val="4c376b"/>
                </a:solidFill>
                <a:uFillTx/>
                <a:latin typeface="Calibri"/>
              </a:rPr>
              <a:t> en el Paraguay</a:t>
            </a:r>
            <a:endParaRPr b="0" lang="en-US" sz="6000" spc="-1" strike="noStrike">
              <a:solidFill>
                <a:srgbClr val="000000"/>
              </a:solidFill>
              <a:latin typeface="Calibri"/>
            </a:endParaRPr>
          </a:p>
        </p:txBody>
      </p:sp>
      <p:pic>
        <p:nvPicPr>
          <p:cNvPr id="86" name="Imagen 20" descr=""/>
          <p:cNvPicPr/>
          <p:nvPr/>
        </p:nvPicPr>
        <p:blipFill>
          <a:blip r:embed="rId15"/>
          <a:stretch/>
        </p:blipFill>
        <p:spPr>
          <a:xfrm>
            <a:off x="10632600" y="3305880"/>
            <a:ext cx="4073400" cy="4020840"/>
          </a:xfrm>
          <a:prstGeom prst="rect">
            <a:avLst/>
          </a:prstGeom>
          <a:ln>
            <a:noFill/>
          </a:ln>
        </p:spPr>
      </p:pic>
      <p:pic>
        <p:nvPicPr>
          <p:cNvPr id="87" name="Imagen 21" descr=""/>
          <p:cNvPicPr/>
          <p:nvPr/>
        </p:nvPicPr>
        <p:blipFill>
          <a:blip r:embed="rId16"/>
          <a:stretch/>
        </p:blipFill>
        <p:spPr>
          <a:xfrm>
            <a:off x="10606680" y="8693280"/>
            <a:ext cx="4976280" cy="4081320"/>
          </a:xfrm>
          <a:prstGeom prst="rect">
            <a:avLst/>
          </a:prstGeom>
          <a:ln>
            <a:noFill/>
          </a:ln>
        </p:spPr>
      </p:pic>
      <p:pic>
        <p:nvPicPr>
          <p:cNvPr id="88" name="Imagen 22" descr=""/>
          <p:cNvPicPr/>
          <p:nvPr/>
        </p:nvPicPr>
        <p:blipFill>
          <a:blip r:embed="rId17"/>
          <a:stretch/>
        </p:blipFill>
        <p:spPr>
          <a:xfrm>
            <a:off x="9127440" y="14841000"/>
            <a:ext cx="8944200" cy="6792480"/>
          </a:xfrm>
          <a:prstGeom prst="rect">
            <a:avLst/>
          </a:prstGeom>
          <a:ln>
            <a:noFill/>
          </a:ln>
        </p:spPr>
      </p:pic>
      <p:pic>
        <p:nvPicPr>
          <p:cNvPr id="89" name="Imagen 24" descr=""/>
          <p:cNvPicPr/>
          <p:nvPr/>
        </p:nvPicPr>
        <p:blipFill>
          <a:blip r:embed="rId18"/>
          <a:stretch/>
        </p:blipFill>
        <p:spPr>
          <a:xfrm>
            <a:off x="19018080" y="16445880"/>
            <a:ext cx="8281440" cy="5559480"/>
          </a:xfrm>
          <a:prstGeom prst="rect">
            <a:avLst/>
          </a:prstGeom>
          <a:ln>
            <a:noFill/>
          </a:ln>
        </p:spPr>
      </p:pic>
      <p:pic>
        <p:nvPicPr>
          <p:cNvPr id="90" name="Imagen 25" descr=""/>
          <p:cNvPicPr/>
          <p:nvPr/>
        </p:nvPicPr>
        <p:blipFill>
          <a:blip r:embed="rId19"/>
          <a:stretch/>
        </p:blipFill>
        <p:spPr>
          <a:xfrm>
            <a:off x="27577440" y="1742040"/>
            <a:ext cx="6859800" cy="5373720"/>
          </a:xfrm>
          <a:prstGeom prst="rect">
            <a:avLst/>
          </a:prstGeom>
          <a:ln>
            <a:noFill/>
          </a:ln>
        </p:spPr>
      </p:pic>
      <p:pic>
        <p:nvPicPr>
          <p:cNvPr id="91" name="Imagen 26" descr=""/>
          <p:cNvPicPr/>
          <p:nvPr/>
        </p:nvPicPr>
        <p:blipFill>
          <a:blip r:embed="rId20"/>
          <a:stretch/>
        </p:blipFill>
        <p:spPr>
          <a:xfrm>
            <a:off x="19448640" y="4405680"/>
            <a:ext cx="6525000" cy="4753440"/>
          </a:xfrm>
          <a:prstGeom prst="rect">
            <a:avLst/>
          </a:prstGeom>
          <a:ln>
            <a:noFill/>
          </a:ln>
        </p:spPr>
      </p:pic>
      <p:pic>
        <p:nvPicPr>
          <p:cNvPr id="92" name="Imagen 12" descr=""/>
          <p:cNvPicPr/>
          <p:nvPr/>
        </p:nvPicPr>
        <p:blipFill>
          <a:blip r:embed="rId21"/>
          <a:stretch/>
        </p:blipFill>
        <p:spPr>
          <a:xfrm>
            <a:off x="27576360" y="10601280"/>
            <a:ext cx="7915320" cy="8624160"/>
          </a:xfrm>
          <a:prstGeom prst="rect">
            <a:avLst/>
          </a:prstGeom>
          <a:ln>
            <a:noFill/>
          </a:ln>
        </p:spPr>
      </p:pic>
      <p:sp>
        <p:nvSpPr>
          <p:cNvPr id="93" name="CustomShape 18"/>
          <p:cNvSpPr/>
          <p:nvPr/>
        </p:nvSpPr>
        <p:spPr>
          <a:xfrm>
            <a:off x="27471240" y="7436880"/>
            <a:ext cx="7814160" cy="3381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PY" sz="2400" spc="-1" strike="noStrike">
                <a:solidFill>
                  <a:srgbClr val="4c376b"/>
                </a:solidFill>
                <a:latin typeface="Calibri"/>
              </a:rPr>
              <a:t>- La siguiente grafica de barra muestra la cantidad de vacunados registrados en los días donde mas personas fueron inmunizadas con las distintas vacuna, en donde se observa que el día 2021-07-22 fue la fecha donde mas vacunados hubo principalmente para los jóvenes de 20 años de edad cumplidos en adelante con terminación de cedula de identidad del 2 al 3 provocando la futura escasez de las vacunas.</a:t>
            </a:r>
            <a:endParaRPr b="0" lang="en-US" sz="2400" spc="-1" strike="noStrike">
              <a:latin typeface="Arial"/>
            </a:endParaRPr>
          </a:p>
        </p:txBody>
      </p:sp>
      <p:pic>
        <p:nvPicPr>
          <p:cNvPr id="94" name="Imagen 30" descr=""/>
          <p:cNvPicPr/>
          <p:nvPr/>
        </p:nvPicPr>
        <p:blipFill>
          <a:blip r:embed="rId22"/>
          <a:stretch/>
        </p:blipFill>
        <p:spPr>
          <a:xfrm>
            <a:off x="19458720" y="9403920"/>
            <a:ext cx="5760360" cy="5020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PosterPresentations.com-48x96-Template</Template>
  <TotalTime>642</TotalTime>
  <Application>LibreOffice/6.4.7.2$Linux_X86_64 LibreOffice_project/40$Build-2</Application>
  <Words>658</Words>
  <Paragraphs>31</Paragraphs>
  <Company>Hewlett-Packard Company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2012-02-09T21:25:37Z</dcterms:created>
  <dc:creator>CanterburyMedia</dc:creator>
  <dc:description/>
  <dc:language>en-US</dc:language>
  <cp:lastModifiedBy/>
  <dcterms:modified xsi:type="dcterms:W3CDTF">2021-11-11T23:41:20Z</dcterms:modified>
  <cp:revision>62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Hewlett-Packard Company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Personalizado</vt:lpwstr>
  </property>
  <property fmtid="{D5CDD505-2E9C-101B-9397-08002B2CF9AE}" pid="10" name="ScaleCrop">
    <vt:bool>0</vt:bool>
  </property>
  <property fmtid="{D5CDD505-2E9C-101B-9397-08002B2CF9AE}" pid="11" name="ShareDoc">
    <vt:bool>0</vt:bool>
  </property>
  <property fmtid="{D5CDD505-2E9C-101B-9397-08002B2CF9AE}" pid="12" name="Slides">
    <vt:i4>1</vt:i4>
  </property>
</Properties>
</file>